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84" r:id="rId3"/>
    <p:sldId id="285" r:id="rId4"/>
    <p:sldId id="292" r:id="rId5"/>
    <p:sldId id="302" r:id="rId6"/>
    <p:sldId id="303" r:id="rId7"/>
    <p:sldId id="301" r:id="rId8"/>
    <p:sldId id="293" r:id="rId9"/>
    <p:sldId id="304" r:id="rId10"/>
    <p:sldId id="305" r:id="rId11"/>
    <p:sldId id="306" r:id="rId12"/>
    <p:sldId id="307" r:id="rId13"/>
    <p:sldId id="297" r:id="rId14"/>
    <p:sldId id="299" r:id="rId15"/>
    <p:sldId id="300" r:id="rId16"/>
    <p:sldId id="295" r:id="rId17"/>
    <p:sldId id="296" r:id="rId18"/>
    <p:sldId id="298" r:id="rId19"/>
    <p:sldId id="288" r:id="rId20"/>
    <p:sldId id="308" r:id="rId21"/>
    <p:sldId id="286" r:id="rId22"/>
    <p:sldId id="287" r:id="rId23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35"/>
    <a:srgbClr val="E2004B"/>
    <a:srgbClr val="5A5A5D"/>
    <a:srgbClr val="9E9E9E"/>
    <a:srgbClr val="222C37"/>
    <a:srgbClr val="000000"/>
    <a:srgbClr val="FFFFFF"/>
    <a:srgbClr val="00BAD4"/>
    <a:srgbClr val="8AC249"/>
    <a:srgbClr val="CDDC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4" autoAdjust="0"/>
    <p:restoredTop sz="95282" autoAdjust="0"/>
  </p:normalViewPr>
  <p:slideViewPr>
    <p:cSldViewPr snapToGrid="0" showGuides="1">
      <p:cViewPr varScale="1">
        <p:scale>
          <a:sx n="119" d="100"/>
          <a:sy n="119" d="100"/>
        </p:scale>
        <p:origin x="507" y="4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75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7-05-02T00:28:47.154" idx="3">
    <p:pos x="707" y="1438"/>
    <p:text>Remove auto capitalizing :)</p:text>
    <p:extLst>
      <p:ext uri="{C676402C-5697-4E1C-873F-D02D1690AC5C}">
        <p15:threadingInfo xmlns:p15="http://schemas.microsoft.com/office/powerpoint/2012/main" timeZoneBias="4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9B916C-04E6-404D-97CD-14621E51593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84111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9436F85-577F-4A92-A47F-D540A2BCC82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nity3d.com/Manual/SL-ShaderPrograms.htm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1699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We</a:t>
            </a:r>
            <a:r>
              <a:rPr lang="es-MX" dirty="0" smtClean="0"/>
              <a:t> </a:t>
            </a:r>
            <a:r>
              <a:rPr lang="es-MX" dirty="0" err="1" smtClean="0"/>
              <a:t>will</a:t>
            </a:r>
            <a:r>
              <a:rPr lang="es-MX" dirty="0" smtClean="0"/>
              <a:t> </a:t>
            </a:r>
            <a:r>
              <a:rPr lang="es-MX" dirty="0" err="1" smtClean="0"/>
              <a:t>explain</a:t>
            </a:r>
            <a:r>
              <a:rPr lang="es-MX" dirty="0" smtClean="0"/>
              <a:t> </a:t>
            </a:r>
            <a:r>
              <a:rPr lang="es-MX" dirty="0" err="1" smtClean="0"/>
              <a:t>this</a:t>
            </a:r>
            <a:r>
              <a:rPr lang="es-MX" dirty="0" smtClean="0"/>
              <a:t> </a:t>
            </a:r>
            <a:r>
              <a:rPr lang="es-MX" dirty="0" err="1" smtClean="0"/>
              <a:t>with</a:t>
            </a:r>
            <a:r>
              <a:rPr lang="es-MX" dirty="0" smtClean="0"/>
              <a:t> a </a:t>
            </a:r>
            <a:r>
              <a:rPr lang="es-MX" dirty="0" err="1" smtClean="0"/>
              <a:t>Unity</a:t>
            </a:r>
            <a:r>
              <a:rPr lang="es-MX" dirty="0" smtClean="0"/>
              <a:t> demo, </a:t>
            </a:r>
            <a:r>
              <a:rPr lang="es-MX" dirty="0" err="1" smtClean="0"/>
              <a:t>however</a:t>
            </a:r>
            <a:r>
              <a:rPr lang="es-MX" dirty="0" smtClean="0"/>
              <a:t> </a:t>
            </a:r>
            <a:r>
              <a:rPr lang="es-MX" dirty="0" err="1" smtClean="0"/>
              <a:t>it’s</a:t>
            </a:r>
            <a:r>
              <a:rPr lang="es-MX" dirty="0" smtClean="0"/>
              <a:t> </a:t>
            </a:r>
            <a:r>
              <a:rPr lang="es-MX" dirty="0" err="1" smtClean="0"/>
              <a:t>important</a:t>
            </a:r>
            <a:r>
              <a:rPr lang="es-MX" dirty="0" smtClean="0"/>
              <a:t> to </a:t>
            </a:r>
            <a:r>
              <a:rPr lang="es-MX" dirty="0" err="1" smtClean="0"/>
              <a:t>know</a:t>
            </a:r>
            <a:r>
              <a:rPr lang="es-MX" dirty="0" smtClean="0"/>
              <a:t> </a:t>
            </a:r>
            <a:r>
              <a:rPr lang="es-MX" dirty="0" err="1" smtClean="0"/>
              <a:t>that</a:t>
            </a:r>
            <a:r>
              <a:rPr lang="es-MX" dirty="0" smtClean="0"/>
              <a:t>:</a:t>
            </a:r>
          </a:p>
          <a:p>
            <a:endParaRPr lang="es-MX" dirty="0" smtClean="0"/>
          </a:p>
          <a:p>
            <a:r>
              <a:rPr lang="es-MX" dirty="0" smtClean="0"/>
              <a:t>- </a:t>
            </a:r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fragment</a:t>
            </a:r>
            <a:r>
              <a:rPr lang="es-MX" dirty="0" smtClean="0"/>
              <a:t>(</a:t>
            </a:r>
            <a:r>
              <a:rPr lang="es-MX" dirty="0" err="1" smtClean="0"/>
              <a:t>or</a:t>
            </a:r>
            <a:r>
              <a:rPr lang="es-MX" baseline="0" dirty="0" smtClean="0"/>
              <a:t> pixel </a:t>
            </a:r>
            <a:r>
              <a:rPr lang="es-MX" baseline="0" dirty="0" err="1" smtClean="0"/>
              <a:t>shader</a:t>
            </a:r>
            <a:r>
              <a:rPr lang="es-MX" dirty="0" smtClean="0"/>
              <a:t>) </a:t>
            </a:r>
            <a:r>
              <a:rPr lang="es-MX" dirty="0" err="1" smtClean="0"/>
              <a:t>is</a:t>
            </a:r>
            <a:r>
              <a:rPr lang="es-MX" dirty="0" smtClean="0"/>
              <a:t> </a:t>
            </a:r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program</a:t>
            </a:r>
            <a:r>
              <a:rPr lang="es-MX" dirty="0" smtClean="0"/>
              <a:t> </a:t>
            </a:r>
            <a:r>
              <a:rPr lang="es-MX" dirty="0" err="1" smtClean="0"/>
              <a:t>that</a:t>
            </a:r>
            <a:r>
              <a:rPr lang="es-MX" dirty="0" smtClean="0"/>
              <a:t> </a:t>
            </a:r>
            <a:r>
              <a:rPr lang="es-MX" dirty="0" err="1" smtClean="0"/>
              <a:t>receives</a:t>
            </a:r>
            <a:r>
              <a:rPr lang="es-MX" dirty="0" smtClean="0"/>
              <a:t> </a:t>
            </a:r>
            <a:r>
              <a:rPr lang="es-MX" dirty="0" err="1" smtClean="0"/>
              <a:t>information</a:t>
            </a:r>
            <a:r>
              <a:rPr lang="es-MX" dirty="0" smtClean="0"/>
              <a:t> </a:t>
            </a:r>
            <a:r>
              <a:rPr lang="es-MX" dirty="0" err="1" smtClean="0"/>
              <a:t>from</a:t>
            </a:r>
            <a:r>
              <a:rPr lang="es-MX" dirty="0" smtClean="0"/>
              <a:t> </a:t>
            </a:r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vertex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program</a:t>
            </a:r>
            <a:r>
              <a:rPr lang="es-MX" baseline="0" dirty="0" smtClean="0"/>
              <a:t> and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result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be a color to be </a:t>
            </a:r>
            <a:r>
              <a:rPr lang="es-MX" baseline="0" dirty="0" err="1" smtClean="0"/>
              <a:t>rendered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screen</a:t>
            </a:r>
            <a:r>
              <a:rPr lang="es-MX" baseline="0" dirty="0" smtClean="0"/>
              <a:t>. </a:t>
            </a:r>
            <a:r>
              <a:rPr lang="es-MX" baseline="0" dirty="0" err="1" smtClean="0"/>
              <a:t>Or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an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object’s</a:t>
            </a:r>
            <a:r>
              <a:rPr lang="es-MX" baseline="0" dirty="0" smtClean="0"/>
              <a:t> Surface.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59417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9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Unity</a:t>
            </a:r>
            <a:r>
              <a:rPr lang="es-MX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Demo </a:t>
            </a:r>
            <a:r>
              <a:rPr lang="es-MX" sz="9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here</a:t>
            </a:r>
            <a:r>
              <a:rPr lang="es-MX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  <a:p>
            <a:endParaRPr lang="en-US" sz="9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You define a “surface function” that takes any UVs or data you need as input, and fills in output structure </a:t>
            </a:r>
            <a:r>
              <a:rPr lang="en-US" sz="9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SurfaceOutput</a:t>
            </a:r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. </a:t>
            </a:r>
            <a:r>
              <a:rPr lang="en-US" sz="9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SurfaceOutput</a:t>
            </a:r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basically describes </a:t>
            </a:r>
            <a:r>
              <a:rPr lang="en-US" sz="900" b="0" i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properties of the surface</a:t>
            </a:r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 (it’s albedo color, normal, emission, </a:t>
            </a:r>
            <a:r>
              <a:rPr lang="en-US" sz="9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specularity</a:t>
            </a:r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etc.). You write this code in HLSL.</a:t>
            </a:r>
          </a:p>
          <a:p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Surface </a:t>
            </a:r>
            <a:r>
              <a:rPr lang="en-US" sz="900" b="0" i="0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Shader</a:t>
            </a:r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compiler then figures out what inputs are needed, what outputs are filled and so on, and generates actual </a:t>
            </a:r>
            <a:r>
              <a:rPr lang="en-US" sz="900" b="0" i="0" u="sng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  <a:hlinkClick r:id="rId3"/>
              </a:rPr>
              <a:t>vertex&amp;pixel</a:t>
            </a:r>
            <a:r>
              <a:rPr lang="en-US" sz="900" b="0" i="0" u="sng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  <a:hlinkClick r:id="rId3"/>
              </a:rPr>
              <a:t> </a:t>
            </a:r>
            <a:r>
              <a:rPr lang="en-US" sz="900" b="0" i="0" u="sng" kern="1200" dirty="0" err="1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  <a:hlinkClick r:id="rId3"/>
              </a:rPr>
              <a:t>shaders</a:t>
            </a:r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, as well as rendering passes to handle forward and deferred rendering.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99372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When</a:t>
            </a:r>
            <a:r>
              <a:rPr lang="es-MX" dirty="0" smtClean="0"/>
              <a:t> </a:t>
            </a:r>
            <a:r>
              <a:rPr lang="es-MX" dirty="0" err="1" smtClean="0"/>
              <a:t>programming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shaders</a:t>
            </a:r>
            <a:r>
              <a:rPr lang="es-MX" baseline="0" dirty="0" smtClean="0"/>
              <a:t> in </a:t>
            </a:r>
            <a:r>
              <a:rPr lang="es-MX" baseline="0" dirty="0" err="1" smtClean="0"/>
              <a:t>Unity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need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remember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be </a:t>
            </a:r>
            <a:r>
              <a:rPr lang="es-MX" baseline="0" dirty="0" err="1" smtClean="0"/>
              <a:t>dealing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with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two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programming</a:t>
            </a:r>
            <a:r>
              <a:rPr lang="es-MX" baseline="0" dirty="0" smtClean="0"/>
              <a:t> </a:t>
            </a:r>
            <a:r>
              <a:rPr lang="es-MX" baseline="0" dirty="0" err="1" smtClean="0"/>
              <a:t>languages</a:t>
            </a:r>
            <a:r>
              <a:rPr lang="es-MX" baseline="0" dirty="0" smtClean="0"/>
              <a:t>;</a:t>
            </a:r>
          </a:p>
          <a:p>
            <a:endParaRPr lang="es-MX" baseline="0" dirty="0" smtClean="0"/>
          </a:p>
          <a:p>
            <a:r>
              <a:rPr lang="es-MX" baseline="0" dirty="0" err="1" smtClean="0"/>
              <a:t>One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CG, </a:t>
            </a:r>
            <a:r>
              <a:rPr lang="es-MX" baseline="0" dirty="0" err="1" smtClean="0"/>
              <a:t>invented</a:t>
            </a:r>
            <a:r>
              <a:rPr lang="es-MX" baseline="0" dirty="0" smtClean="0"/>
              <a:t> </a:t>
            </a:r>
            <a:r>
              <a:rPr lang="es-MX" baseline="0" dirty="0" err="1" smtClean="0"/>
              <a:t>by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Nvidia</a:t>
            </a:r>
            <a:r>
              <a:rPr lang="es-MX" baseline="0" dirty="0" smtClean="0"/>
              <a:t> and </a:t>
            </a:r>
            <a:r>
              <a:rPr lang="es-MX" baseline="0" dirty="0" err="1" smtClean="0"/>
              <a:t>also</a:t>
            </a:r>
            <a:r>
              <a:rPr lang="es-MX" baseline="0" dirty="0" smtClean="0"/>
              <a:t> </a:t>
            </a:r>
            <a:r>
              <a:rPr lang="es-MX" baseline="0" dirty="0" err="1" smtClean="0"/>
              <a:t>known</a:t>
            </a:r>
            <a:r>
              <a:rPr lang="es-MX" baseline="0" dirty="0" smtClean="0"/>
              <a:t> as C </a:t>
            </a:r>
            <a:r>
              <a:rPr lang="es-MX" baseline="0" dirty="0" err="1" smtClean="0"/>
              <a:t>for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Graphics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it’s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syntax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similar to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one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from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C </a:t>
            </a:r>
            <a:r>
              <a:rPr lang="es-MX" baseline="0" dirty="0" err="1" smtClean="0"/>
              <a:t>language</a:t>
            </a:r>
            <a:r>
              <a:rPr lang="es-MX" baseline="0" dirty="0" smtClean="0"/>
              <a:t>. And </a:t>
            </a:r>
            <a:r>
              <a:rPr lang="es-MX" baseline="0" dirty="0" err="1" smtClean="0"/>
              <a:t>here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where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be </a:t>
            </a:r>
            <a:r>
              <a:rPr lang="es-MX" baseline="0" dirty="0" err="1" smtClean="0"/>
              <a:t>doing</a:t>
            </a:r>
            <a:r>
              <a:rPr lang="es-MX" baseline="0" dirty="0" smtClean="0"/>
              <a:t> </a:t>
            </a:r>
            <a:r>
              <a:rPr lang="es-MX" baseline="0" dirty="0" err="1" smtClean="0"/>
              <a:t>all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heavy </a:t>
            </a:r>
            <a:r>
              <a:rPr lang="es-MX" baseline="0" dirty="0" err="1" smtClean="0"/>
              <a:t>weightlifting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calculations</a:t>
            </a:r>
            <a:r>
              <a:rPr lang="es-MX" baseline="0" dirty="0" smtClean="0"/>
              <a:t>, etc.</a:t>
            </a:r>
          </a:p>
          <a:p>
            <a:endParaRPr lang="es-MX" baseline="0" dirty="0" smtClean="0"/>
          </a:p>
          <a:p>
            <a:r>
              <a:rPr lang="es-MX" baseline="0" dirty="0" err="1" smtClean="0"/>
              <a:t>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other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hand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have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ShaderLab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which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a </a:t>
            </a:r>
            <a:r>
              <a:rPr lang="es-MX" baseline="0" dirty="0" err="1" smtClean="0"/>
              <a:t>wrapper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allows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our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program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communicate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with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Unity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engine</a:t>
            </a:r>
            <a:r>
              <a:rPr lang="es-MX" baseline="0" dirty="0" smtClean="0"/>
              <a:t>, so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can </a:t>
            </a:r>
            <a:r>
              <a:rPr lang="es-MX" baseline="0" dirty="0" err="1" smtClean="0"/>
              <a:t>modify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values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be </a:t>
            </a:r>
            <a:r>
              <a:rPr lang="es-MX" baseline="0" dirty="0" err="1" smtClean="0"/>
              <a:t>send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</a:t>
            </a:r>
            <a:r>
              <a:rPr lang="es-MX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9728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Here</a:t>
            </a:r>
            <a:r>
              <a:rPr lang="es-MX" dirty="0" smtClean="0"/>
              <a:t>, I </a:t>
            </a:r>
            <a:r>
              <a:rPr lang="es-MX" dirty="0" err="1" smtClean="0"/>
              <a:t>mention</a:t>
            </a:r>
            <a:r>
              <a:rPr lang="es-MX" dirty="0" smtClean="0"/>
              <a:t> </a:t>
            </a:r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features</a:t>
            </a:r>
            <a:r>
              <a:rPr lang="es-MX" dirty="0" smtClean="0"/>
              <a:t> of CG:</a:t>
            </a:r>
          </a:p>
          <a:p>
            <a:endParaRPr lang="es-MX" dirty="0" smtClean="0"/>
          </a:p>
          <a:p>
            <a:pPr marL="171450" indent="-171450">
              <a:buFontTx/>
              <a:buChar char="-"/>
            </a:pPr>
            <a:r>
              <a:rPr lang="es-MX" dirty="0" err="1" smtClean="0"/>
              <a:t>It’s</a:t>
            </a:r>
            <a:r>
              <a:rPr lang="es-MX" dirty="0" smtClean="0"/>
              <a:t> </a:t>
            </a:r>
            <a:r>
              <a:rPr lang="es-MX" dirty="0" err="1" smtClean="0"/>
              <a:t>very</a:t>
            </a:r>
            <a:r>
              <a:rPr lang="es-MX" dirty="0" smtClean="0"/>
              <a:t> similar to </a:t>
            </a:r>
            <a:r>
              <a:rPr lang="es-MX" dirty="0" err="1" smtClean="0"/>
              <a:t>the</a:t>
            </a:r>
            <a:r>
              <a:rPr lang="es-MX" dirty="0" smtClean="0"/>
              <a:t> C </a:t>
            </a:r>
            <a:r>
              <a:rPr lang="es-MX" dirty="0" err="1" smtClean="0"/>
              <a:t>language</a:t>
            </a:r>
            <a:r>
              <a:rPr lang="es-MX" dirty="0" smtClean="0"/>
              <a:t>,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which</a:t>
            </a:r>
            <a:r>
              <a:rPr lang="es-MX" baseline="0" dirty="0" smtClean="0"/>
              <a:t> </a:t>
            </a:r>
            <a:r>
              <a:rPr lang="es-MX" baseline="0" dirty="0" err="1" smtClean="0"/>
              <a:t>means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there</a:t>
            </a:r>
            <a:r>
              <a:rPr lang="es-MX" baseline="0" dirty="0" smtClean="0"/>
              <a:t> are no new </a:t>
            </a:r>
            <a:r>
              <a:rPr lang="es-MX" baseline="0" dirty="0" err="1" smtClean="0"/>
              <a:t>things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learn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if</a:t>
            </a:r>
            <a:r>
              <a:rPr lang="es-MX" baseline="0" dirty="0" smtClean="0"/>
              <a:t> </a:t>
            </a:r>
            <a:r>
              <a:rPr lang="es-MX" baseline="0" dirty="0" err="1" smtClean="0"/>
              <a:t>you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have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programmed</a:t>
            </a:r>
            <a:r>
              <a:rPr lang="es-MX" baseline="0" dirty="0" smtClean="0"/>
              <a:t> </a:t>
            </a:r>
            <a:r>
              <a:rPr lang="es-MX" baseline="0" dirty="0" err="1" smtClean="0"/>
              <a:t>before</a:t>
            </a:r>
            <a:r>
              <a:rPr lang="es-MX" baseline="0" dirty="0" smtClean="0"/>
              <a:t> in c-</a:t>
            </a:r>
            <a:r>
              <a:rPr lang="es-MX" baseline="0" dirty="0" err="1" smtClean="0"/>
              <a:t>like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languages</a:t>
            </a:r>
            <a:r>
              <a:rPr lang="es-MX" baseline="0" dirty="0" smtClean="0"/>
              <a:t>.</a:t>
            </a:r>
          </a:p>
          <a:p>
            <a:pPr marL="171450" indent="-171450">
              <a:buFontTx/>
              <a:buChar char="-"/>
            </a:pPr>
            <a:endParaRPr lang="es-MX" baseline="0" dirty="0" smtClean="0"/>
          </a:p>
          <a:p>
            <a:pPr marL="171450" indent="-171450">
              <a:buFontTx/>
              <a:buChar char="-"/>
            </a:pPr>
            <a:r>
              <a:rPr lang="es-MX" baseline="0" dirty="0" err="1" smtClean="0"/>
              <a:t>There</a:t>
            </a:r>
            <a:r>
              <a:rPr lang="es-MX" baseline="0" dirty="0" smtClean="0"/>
              <a:t> are </a:t>
            </a:r>
            <a:r>
              <a:rPr lang="es-MX" baseline="0" dirty="0" err="1" smtClean="0"/>
              <a:t>three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type</a:t>
            </a:r>
            <a:r>
              <a:rPr lang="es-MX" baseline="0" dirty="0" smtClean="0"/>
              <a:t> of </a:t>
            </a:r>
            <a:r>
              <a:rPr lang="es-MX" baseline="0" dirty="0" err="1" smtClean="0"/>
              <a:t>precisions</a:t>
            </a:r>
            <a:r>
              <a:rPr lang="es-MX" baseline="0" dirty="0" smtClean="0"/>
              <a:t> to use </a:t>
            </a:r>
            <a:r>
              <a:rPr lang="es-MX" baseline="0" dirty="0" err="1" smtClean="0"/>
              <a:t>with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numbers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depending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how</a:t>
            </a:r>
            <a:r>
              <a:rPr lang="es-MX" baseline="0" dirty="0" smtClean="0"/>
              <a:t> precise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want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computation</a:t>
            </a:r>
            <a:r>
              <a:rPr lang="es-MX" baseline="0" dirty="0" smtClean="0"/>
              <a:t> to be,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should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select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one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over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other</a:t>
            </a:r>
            <a:r>
              <a:rPr lang="es-MX" baseline="0" dirty="0" smtClean="0"/>
              <a:t>.</a:t>
            </a:r>
          </a:p>
          <a:p>
            <a:pPr marL="171450" indent="-171450">
              <a:buFontTx/>
              <a:buChar char="-"/>
            </a:pPr>
            <a:endParaRPr lang="es-MX" baseline="0" dirty="0" smtClean="0"/>
          </a:p>
          <a:p>
            <a:pPr marL="171450" indent="-171450">
              <a:buFontTx/>
              <a:buChar char="-"/>
            </a:pPr>
            <a:r>
              <a:rPr lang="es-MX" baseline="0" dirty="0" err="1" smtClean="0"/>
              <a:t>We</a:t>
            </a:r>
            <a:r>
              <a:rPr lang="es-MX" baseline="0" dirty="0" smtClean="0"/>
              <a:t> can store variables in </a:t>
            </a:r>
            <a:r>
              <a:rPr lang="es-MX" baseline="0" dirty="0" err="1" smtClean="0"/>
              <a:t>different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structures</a:t>
            </a:r>
            <a:r>
              <a:rPr lang="es-MX" baseline="0" dirty="0" smtClean="0"/>
              <a:t>. </a:t>
            </a:r>
            <a:r>
              <a:rPr lang="es-MX" baseline="0" dirty="0" err="1" smtClean="0"/>
              <a:t>Since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deal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mostly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with</a:t>
            </a:r>
            <a:r>
              <a:rPr lang="es-MX" baseline="0" dirty="0" smtClean="0"/>
              <a:t> </a:t>
            </a:r>
            <a:r>
              <a:rPr lang="es-MX" baseline="0" dirty="0" err="1" smtClean="0"/>
              <a:t>colors</a:t>
            </a:r>
            <a:r>
              <a:rPr lang="es-MX" baseline="0" dirty="0" smtClean="0"/>
              <a:t>, vértices, etc.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deal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with</a:t>
            </a:r>
            <a:r>
              <a:rPr lang="es-MX" baseline="0" dirty="0" smtClean="0"/>
              <a:t> </a:t>
            </a:r>
            <a:r>
              <a:rPr lang="es-MX" baseline="0" dirty="0" err="1" smtClean="0"/>
              <a:t>lot’s</a:t>
            </a:r>
            <a:r>
              <a:rPr lang="es-MX" baseline="0" dirty="0" smtClean="0"/>
              <a:t> of </a:t>
            </a:r>
            <a:r>
              <a:rPr lang="es-MX" baseline="0" dirty="0" err="1" smtClean="0"/>
              <a:t>vectors</a:t>
            </a:r>
            <a:r>
              <a:rPr lang="es-MX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53882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- </a:t>
            </a:r>
            <a:r>
              <a:rPr lang="es-MX" dirty="0" err="1" smtClean="0"/>
              <a:t>We</a:t>
            </a:r>
            <a:r>
              <a:rPr lang="es-MX" dirty="0" smtClean="0"/>
              <a:t> can Access </a:t>
            </a:r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values</a:t>
            </a:r>
            <a:r>
              <a:rPr lang="es-MX" dirty="0" smtClean="0"/>
              <a:t> of </a:t>
            </a:r>
            <a:r>
              <a:rPr lang="es-MX" dirty="0" err="1" smtClean="0"/>
              <a:t>our</a:t>
            </a:r>
            <a:r>
              <a:rPr lang="es-MX" dirty="0" smtClean="0"/>
              <a:t> variables (</a:t>
            </a:r>
            <a:r>
              <a:rPr lang="es-MX" dirty="0" err="1" smtClean="0"/>
              <a:t>vectors</a:t>
            </a:r>
            <a:r>
              <a:rPr lang="es-MX" dirty="0" smtClean="0"/>
              <a:t>)</a:t>
            </a:r>
            <a:r>
              <a:rPr lang="es-MX" baseline="0" dirty="0" smtClean="0"/>
              <a:t> in </a:t>
            </a:r>
            <a:r>
              <a:rPr lang="es-MX" baseline="0" dirty="0" err="1" smtClean="0"/>
              <a:t>any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order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want</a:t>
            </a:r>
            <a:r>
              <a:rPr lang="es-MX" baseline="0" dirty="0" smtClean="0"/>
              <a:t>. </a:t>
            </a:r>
            <a:r>
              <a:rPr lang="es-MX" baseline="0" dirty="0" err="1" smtClean="0"/>
              <a:t>This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called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swizzling</a:t>
            </a:r>
            <a:r>
              <a:rPr lang="es-MX" baseline="0" dirty="0" smtClean="0"/>
              <a:t>, and </a:t>
            </a:r>
            <a:r>
              <a:rPr lang="es-MX" baseline="0" dirty="0" err="1" smtClean="0"/>
              <a:t>it’s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very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common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work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with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when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writing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shaders</a:t>
            </a:r>
            <a:r>
              <a:rPr lang="es-MX" baseline="0" dirty="0" smtClean="0"/>
              <a:t>.</a:t>
            </a:r>
          </a:p>
          <a:p>
            <a:endParaRPr lang="es-MX" baseline="0" dirty="0" smtClean="0"/>
          </a:p>
          <a:p>
            <a:r>
              <a:rPr lang="es-MX" baseline="0" dirty="0" smtClean="0"/>
              <a:t>- </a:t>
            </a:r>
            <a:r>
              <a:rPr lang="es-MX" baseline="0" dirty="0" err="1" smtClean="0"/>
              <a:t>One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powerfull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feature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hardwired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into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how</a:t>
            </a:r>
            <a:r>
              <a:rPr lang="es-MX" baseline="0" dirty="0" smtClean="0"/>
              <a:t> </a:t>
            </a:r>
            <a:r>
              <a:rPr lang="es-MX" baseline="0" dirty="0" err="1" smtClean="0"/>
              <a:t>GPU’s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work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fact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can do </a:t>
            </a:r>
            <a:r>
              <a:rPr lang="es-MX" baseline="0" dirty="0" err="1" smtClean="0"/>
              <a:t>operations</a:t>
            </a:r>
            <a:r>
              <a:rPr lang="es-MX" baseline="0" dirty="0" smtClean="0"/>
              <a:t> in </a:t>
            </a:r>
            <a:r>
              <a:rPr lang="es-MX" baseline="0" dirty="0" err="1" smtClean="0"/>
              <a:t>parallel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which</a:t>
            </a:r>
            <a:r>
              <a:rPr lang="es-MX" baseline="0" dirty="0" smtClean="0"/>
              <a:t> leads to </a:t>
            </a:r>
            <a:r>
              <a:rPr lang="es-MX" baseline="0" dirty="0" err="1" smtClean="0"/>
              <a:t>really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fast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results</a:t>
            </a:r>
            <a:r>
              <a:rPr lang="es-MX" baseline="0" dirty="0" smtClean="0"/>
              <a:t>. In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example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see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sum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perform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two</a:t>
            </a:r>
            <a:r>
              <a:rPr lang="es-MX" baseline="0" dirty="0" smtClean="0"/>
              <a:t> float3 variables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be done in </a:t>
            </a:r>
            <a:r>
              <a:rPr lang="es-MX" baseline="0" dirty="0" err="1" smtClean="0"/>
              <a:t>parallel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GPU.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1736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This</a:t>
            </a:r>
            <a:r>
              <a:rPr lang="es-MX" dirty="0" smtClean="0"/>
              <a:t> </a:t>
            </a:r>
            <a:r>
              <a:rPr lang="es-MX" dirty="0" err="1" smtClean="0"/>
              <a:t>is</a:t>
            </a:r>
            <a:r>
              <a:rPr lang="es-MX" dirty="0" smtClean="0"/>
              <a:t> a </a:t>
            </a:r>
            <a:r>
              <a:rPr lang="es-MX" dirty="0" err="1" smtClean="0"/>
              <a:t>basic</a:t>
            </a:r>
            <a:r>
              <a:rPr lang="es-MX" dirty="0" smtClean="0"/>
              <a:t> </a:t>
            </a:r>
            <a:r>
              <a:rPr lang="es-MX" dirty="0" err="1" smtClean="0"/>
              <a:t>built</a:t>
            </a:r>
            <a:r>
              <a:rPr lang="es-MX" dirty="0" smtClean="0"/>
              <a:t> in </a:t>
            </a:r>
            <a:r>
              <a:rPr lang="es-MX" dirty="0" err="1" smtClean="0"/>
              <a:t>struct</a:t>
            </a:r>
            <a:r>
              <a:rPr lang="es-MX" dirty="0" smtClean="0"/>
              <a:t> </a:t>
            </a:r>
            <a:r>
              <a:rPr lang="es-MX" dirty="0" err="1" smtClean="0"/>
              <a:t>that</a:t>
            </a:r>
            <a:r>
              <a:rPr lang="es-MX" dirty="0" smtClean="0"/>
              <a:t> </a:t>
            </a:r>
            <a:r>
              <a:rPr lang="es-MX" dirty="0" err="1" smtClean="0"/>
              <a:t>provides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basic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information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vertex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</a:t>
            </a:r>
            <a:r>
              <a:rPr lang="es-MX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1901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 err="1" smtClean="0"/>
              <a:t>This</a:t>
            </a:r>
            <a:r>
              <a:rPr lang="es-MX" dirty="0" smtClean="0"/>
              <a:t> </a:t>
            </a:r>
            <a:r>
              <a:rPr lang="es-MX" dirty="0" err="1" smtClean="0"/>
              <a:t>is</a:t>
            </a:r>
            <a:r>
              <a:rPr lang="es-MX" dirty="0" smtClean="0"/>
              <a:t> a </a:t>
            </a:r>
            <a:r>
              <a:rPr lang="es-MX" dirty="0" err="1" smtClean="0"/>
              <a:t>basic</a:t>
            </a:r>
            <a:r>
              <a:rPr lang="es-MX" dirty="0" smtClean="0"/>
              <a:t> </a:t>
            </a:r>
            <a:r>
              <a:rPr lang="es-MX" dirty="0" err="1" smtClean="0"/>
              <a:t>built</a:t>
            </a:r>
            <a:r>
              <a:rPr lang="es-MX" dirty="0" smtClean="0"/>
              <a:t> in </a:t>
            </a:r>
            <a:r>
              <a:rPr lang="es-MX" dirty="0" err="1" smtClean="0"/>
              <a:t>struct</a:t>
            </a:r>
            <a:r>
              <a:rPr lang="es-MX" dirty="0" smtClean="0"/>
              <a:t> </a:t>
            </a:r>
            <a:r>
              <a:rPr lang="es-MX" dirty="0" err="1" smtClean="0"/>
              <a:t>that</a:t>
            </a:r>
            <a:r>
              <a:rPr lang="es-MX" dirty="0" smtClean="0"/>
              <a:t> </a:t>
            </a:r>
            <a:r>
              <a:rPr lang="es-MX" dirty="0" err="1" smtClean="0"/>
              <a:t>provides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full </a:t>
            </a:r>
            <a:r>
              <a:rPr lang="es-MX" baseline="0" dirty="0" err="1" smtClean="0"/>
              <a:t>information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vertex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</a:t>
            </a:r>
            <a:r>
              <a:rPr lang="es-MX" baseline="0" dirty="0" smtClean="0"/>
              <a:t>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19736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812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Here are the references to be shared</a:t>
            </a:r>
            <a:r>
              <a:rPr lang="en-GB" baseline="0" dirty="0" smtClean="0"/>
              <a:t> with attendees. The key here is just the first link which is a link to the project we used during the session.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17881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Here are the references to be shared</a:t>
            </a:r>
            <a:r>
              <a:rPr lang="en-GB" baseline="0" dirty="0" smtClean="0"/>
              <a:t> with attendees. The key here is just the first link which is a link to the project we used during the session.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3376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Hello,</a:t>
            </a:r>
            <a:r>
              <a:rPr lang="en-GB" baseline="0" dirty="0" smtClean="0"/>
              <a:t> and welcome to this session about how to write custom </a:t>
            </a:r>
            <a:r>
              <a:rPr lang="en-GB" baseline="0" dirty="0" err="1" smtClean="0"/>
              <a:t>shaders</a:t>
            </a:r>
            <a:r>
              <a:rPr lang="en-GB" baseline="0" dirty="0" smtClean="0"/>
              <a:t> in Unity.</a:t>
            </a:r>
          </a:p>
          <a:p>
            <a:endParaRPr lang="en-GB" baseline="0" dirty="0" smtClean="0"/>
          </a:p>
          <a:p>
            <a:r>
              <a:rPr lang="en-GB" baseline="0" dirty="0" smtClean="0"/>
              <a:t>This presentation is a mix of multiple books, projects and hours of research into the topic, the main goal is to provide a simple and quick overview of what programmable </a:t>
            </a:r>
            <a:r>
              <a:rPr lang="en-GB" baseline="0" dirty="0" err="1" smtClean="0"/>
              <a:t>shaders</a:t>
            </a:r>
            <a:r>
              <a:rPr lang="en-GB" baseline="0" dirty="0" smtClean="0"/>
              <a:t> are, what the goal of knowing how to work with them is and of course, how to get up and running in </a:t>
            </a:r>
            <a:r>
              <a:rPr lang="en-GB" baseline="0" dirty="0" err="1" smtClean="0"/>
              <a:t>shader</a:t>
            </a:r>
            <a:r>
              <a:rPr lang="en-GB" baseline="0" dirty="0" smtClean="0"/>
              <a:t> writing.</a:t>
            </a:r>
          </a:p>
          <a:p>
            <a:endParaRPr lang="en-GB" baseline="0" dirty="0" smtClean="0"/>
          </a:p>
          <a:p>
            <a:r>
              <a:rPr lang="en-GB" baseline="0" dirty="0" smtClean="0"/>
              <a:t>This is sometimes considered a difficult topic, however, it is not, and it is very fun to do!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96216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Q&amp;A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Note for Translator: How do I say Q&amp;A in Japanese?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97366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Thank you! </a:t>
            </a:r>
            <a:r>
              <a:rPr lang="ja-JP" altLang="en-US" sz="900" b="1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ありがとう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9120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 name is Arturo </a:t>
            </a:r>
            <a:r>
              <a:rPr lang="en-US" dirty="0" err="1" smtClean="0"/>
              <a:t>Núñez</a:t>
            </a:r>
            <a:r>
              <a:rPr lang="en-US" dirty="0" smtClean="0"/>
              <a:t>, I work as a product evangelist for the Latin American</a:t>
            </a:r>
            <a:r>
              <a:rPr lang="en-US" baseline="0" dirty="0" smtClean="0"/>
              <a:t> region. I love games and computer graphics, in fact CG is probably my favorite part of game development. And today I want to share with you a bit of that passion.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4612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 smtClean="0"/>
              <a:t>Before we start, if there is one thing that we want to know today is that a </a:t>
            </a:r>
            <a:r>
              <a:rPr lang="en-GB" baseline="0" dirty="0" err="1" smtClean="0"/>
              <a:t>shader</a:t>
            </a:r>
            <a:r>
              <a:rPr lang="en-GB" baseline="0" dirty="0" smtClean="0"/>
              <a:t> in the context of Unity, is simply a set of instructions that runs on the GPU (Graphics Processing Unit).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6998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Vertex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Example</a:t>
            </a:r>
            <a:r>
              <a:rPr lang="es-MX" baseline="0" dirty="0" smtClean="0"/>
              <a:t>: </a:t>
            </a:r>
            <a:r>
              <a:rPr lang="es-MX" baseline="0" dirty="0" err="1" smtClean="0"/>
              <a:t>Animated</a:t>
            </a:r>
            <a:r>
              <a:rPr lang="es-MX" baseline="0" dirty="0" smtClean="0"/>
              <a:t> </a:t>
            </a:r>
            <a:r>
              <a:rPr lang="es-MX" baseline="0" dirty="0" err="1" smtClean="0"/>
              <a:t>Grass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4219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Pixel </a:t>
            </a:r>
            <a:r>
              <a:rPr lang="es-MX" dirty="0" err="1" smtClean="0"/>
              <a:t>Shader</a:t>
            </a:r>
            <a:r>
              <a:rPr lang="es-MX" dirty="0" smtClean="0"/>
              <a:t> </a:t>
            </a:r>
            <a:r>
              <a:rPr lang="es-MX" dirty="0" err="1" smtClean="0"/>
              <a:t>Example</a:t>
            </a:r>
            <a:r>
              <a:rPr lang="es-MX" dirty="0" smtClean="0"/>
              <a:t>: </a:t>
            </a:r>
            <a:r>
              <a:rPr lang="es-MX" dirty="0" err="1" smtClean="0"/>
              <a:t>Dissolve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0075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process of pushing pixels to our phone’s screen, VR headsets or </a:t>
            </a:r>
            <a:r>
              <a:rPr lang="en-US" baseline="0" dirty="0" err="1" smtClean="0"/>
              <a:t>tvs</a:t>
            </a:r>
            <a:r>
              <a:rPr lang="en-US" baseline="0" dirty="0" smtClean="0"/>
              <a:t> is called rendering. In our case we focus on real time render, which basically means, our program will be generating many images per second (usually 30, 60 or 90).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Then, the process of transforming a 3D scene (even if it’s a 2D game) is very complex, however when we talk about </a:t>
            </a:r>
            <a:r>
              <a:rPr lang="en-US" baseline="0" dirty="0" err="1" smtClean="0"/>
              <a:t>shader</a:t>
            </a:r>
            <a:r>
              <a:rPr lang="en-US" baseline="0" dirty="0" smtClean="0"/>
              <a:t> programming in Unity we simplify it a bit and focus mainly in the Vertex and Fragment programs in a </a:t>
            </a:r>
            <a:r>
              <a:rPr lang="en-US" baseline="0" dirty="0" err="1" smtClean="0"/>
              <a:t>Shader</a:t>
            </a:r>
            <a:r>
              <a:rPr lang="en-US" baseline="0" dirty="0" smtClean="0"/>
              <a:t>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TODO:</a:t>
            </a:r>
            <a:r>
              <a:rPr lang="en-US" baseline="0" dirty="0" smtClean="0"/>
              <a:t> Replace the graphic or credit it correctly.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Rendering Pipeline</a:t>
            </a:r>
          </a:p>
          <a:p>
            <a:r>
              <a:rPr lang="en-US" dirty="0" smtClean="0"/>
              <a:t>Credit here: http://fragmentbuffer.com/gpu-performance-for-game-artists/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8031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There</a:t>
            </a:r>
            <a:r>
              <a:rPr lang="es-MX" dirty="0" smtClean="0"/>
              <a:t> are </a:t>
            </a:r>
            <a:r>
              <a:rPr lang="es-MX" dirty="0" err="1" smtClean="0"/>
              <a:t>multiples</a:t>
            </a:r>
            <a:r>
              <a:rPr lang="es-MX" dirty="0" smtClean="0"/>
              <a:t> </a:t>
            </a:r>
            <a:r>
              <a:rPr lang="es-MX" dirty="0" err="1" smtClean="0"/>
              <a:t>types</a:t>
            </a:r>
            <a:r>
              <a:rPr lang="es-MX" dirty="0" smtClean="0"/>
              <a:t> of </a:t>
            </a:r>
            <a:r>
              <a:rPr lang="es-MX" dirty="0" err="1" smtClean="0"/>
              <a:t>shaders</a:t>
            </a:r>
            <a:r>
              <a:rPr lang="es-MX" dirty="0" smtClean="0"/>
              <a:t>, </a:t>
            </a:r>
            <a:r>
              <a:rPr lang="es-MX" dirty="0" err="1" smtClean="0"/>
              <a:t>but</a:t>
            </a:r>
            <a:r>
              <a:rPr lang="es-MX" dirty="0" smtClean="0"/>
              <a:t> </a:t>
            </a:r>
            <a:r>
              <a:rPr lang="es-MX" dirty="0" err="1" smtClean="0"/>
              <a:t>for</a:t>
            </a:r>
            <a:r>
              <a:rPr lang="es-MX" dirty="0" smtClean="0"/>
              <a:t> </a:t>
            </a:r>
            <a:r>
              <a:rPr lang="es-MX" dirty="0" err="1" smtClean="0"/>
              <a:t>now</a:t>
            </a:r>
            <a:r>
              <a:rPr lang="es-MX" dirty="0" smtClean="0"/>
              <a:t> </a:t>
            </a:r>
            <a:r>
              <a:rPr lang="es-MX" dirty="0" err="1" smtClean="0"/>
              <a:t>we</a:t>
            </a:r>
            <a:r>
              <a:rPr lang="es-MX" dirty="0" smtClean="0"/>
              <a:t> </a:t>
            </a:r>
            <a:r>
              <a:rPr lang="es-MX" dirty="0" err="1" smtClean="0"/>
              <a:t>will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focus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three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basic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programs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available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us</a:t>
            </a:r>
            <a:r>
              <a:rPr lang="es-MX" baseline="0" dirty="0" smtClean="0"/>
              <a:t> in </a:t>
            </a:r>
            <a:r>
              <a:rPr lang="es-MX" baseline="0" dirty="0" err="1" smtClean="0"/>
              <a:t>Unity</a:t>
            </a:r>
            <a:r>
              <a:rPr lang="es-MX" baseline="0" dirty="0" smtClean="0"/>
              <a:t>. </a:t>
            </a:r>
            <a:r>
              <a:rPr lang="es-MX" baseline="0" dirty="0" err="1" smtClean="0"/>
              <a:t>Which</a:t>
            </a:r>
            <a:r>
              <a:rPr lang="es-MX" baseline="0" dirty="0" smtClean="0"/>
              <a:t> are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vertex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shaders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fragment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or</a:t>
            </a:r>
            <a:r>
              <a:rPr lang="es-MX" baseline="0" dirty="0" smtClean="0"/>
              <a:t> pixel </a:t>
            </a:r>
            <a:r>
              <a:rPr lang="es-MX" baseline="0" dirty="0" err="1" smtClean="0"/>
              <a:t>shaders</a:t>
            </a:r>
            <a:r>
              <a:rPr lang="es-MX" baseline="0" dirty="0" smtClean="0"/>
              <a:t> and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Surface </a:t>
            </a:r>
            <a:r>
              <a:rPr lang="es-MX" baseline="0" dirty="0" err="1" smtClean="0"/>
              <a:t>shaders</a:t>
            </a:r>
            <a:r>
              <a:rPr lang="es-MX" baseline="0" dirty="0" smtClean="0"/>
              <a:t>.</a:t>
            </a:r>
          </a:p>
          <a:p>
            <a:endParaRPr lang="es-MX" baseline="0" dirty="0" smtClean="0"/>
          </a:p>
          <a:p>
            <a:r>
              <a:rPr lang="es-MX" baseline="0" dirty="0" err="1" smtClean="0"/>
              <a:t>There</a:t>
            </a:r>
            <a:r>
              <a:rPr lang="es-MX" baseline="0" dirty="0" smtClean="0"/>
              <a:t> are more </a:t>
            </a:r>
            <a:r>
              <a:rPr lang="es-MX" baseline="0" dirty="0" err="1" smtClean="0"/>
              <a:t>type</a:t>
            </a:r>
            <a:r>
              <a:rPr lang="es-MX" baseline="0" dirty="0" smtClean="0"/>
              <a:t> of </a:t>
            </a:r>
            <a:r>
              <a:rPr lang="es-MX" baseline="0" dirty="0" err="1" smtClean="0"/>
              <a:t>shaders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but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for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an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introduction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presentation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not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talk</a:t>
            </a:r>
            <a:r>
              <a:rPr lang="es-MX" baseline="0" dirty="0" smtClean="0"/>
              <a:t> </a:t>
            </a:r>
            <a:r>
              <a:rPr lang="es-MX" baseline="0" dirty="0" err="1" smtClean="0"/>
              <a:t>about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them</a:t>
            </a:r>
            <a:r>
              <a:rPr lang="es-MX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5115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switch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Unity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here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but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what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important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know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from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vertex</a:t>
            </a:r>
            <a:r>
              <a:rPr lang="es-MX" baseline="0" dirty="0" smtClean="0"/>
              <a:t> </a:t>
            </a:r>
            <a:r>
              <a:rPr lang="es-MX" baseline="0" dirty="0" err="1" smtClean="0"/>
              <a:t>shader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is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any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transformatin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mesh’s</a:t>
            </a:r>
            <a:r>
              <a:rPr lang="es-MX" baseline="0" dirty="0" smtClean="0"/>
              <a:t> vértices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happen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here</a:t>
            </a:r>
            <a:r>
              <a:rPr lang="es-MX" baseline="0" dirty="0" smtClean="0"/>
              <a:t>. </a:t>
            </a:r>
            <a:r>
              <a:rPr lang="es-MX" baseline="0" dirty="0" err="1" smtClean="0"/>
              <a:t>If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anímate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position, color, </a:t>
            </a:r>
            <a:r>
              <a:rPr lang="es-MX" baseline="0" dirty="0" err="1" smtClean="0"/>
              <a:t>etc</a:t>
            </a:r>
            <a:r>
              <a:rPr lang="es-MX" baseline="0" dirty="0" smtClean="0"/>
              <a:t> of a </a:t>
            </a:r>
            <a:r>
              <a:rPr lang="es-MX" baseline="0" dirty="0" err="1" smtClean="0"/>
              <a:t>vertex</a:t>
            </a:r>
            <a:r>
              <a:rPr lang="es-MX" baseline="0" dirty="0" smtClean="0"/>
              <a:t>, </a:t>
            </a:r>
            <a:r>
              <a:rPr lang="es-MX" baseline="0" dirty="0" err="1" smtClean="0"/>
              <a:t>it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needs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happen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here</a:t>
            </a:r>
            <a:r>
              <a:rPr lang="es-MX" baseline="0" dirty="0" smtClean="0"/>
              <a:t>.</a:t>
            </a:r>
          </a:p>
          <a:p>
            <a:endParaRPr lang="es-MX" baseline="0" dirty="0" smtClean="0"/>
          </a:p>
          <a:p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vertex</a:t>
            </a:r>
            <a:r>
              <a:rPr lang="es-MX" baseline="0" dirty="0" smtClean="0"/>
              <a:t> </a:t>
            </a:r>
            <a:r>
              <a:rPr lang="es-MX" baseline="0" dirty="0" err="1" smtClean="0"/>
              <a:t>program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run </a:t>
            </a:r>
            <a:r>
              <a:rPr lang="es-MX" baseline="0" dirty="0" err="1" smtClean="0"/>
              <a:t>on</a:t>
            </a:r>
            <a:r>
              <a:rPr lang="es-MX" baseline="0" dirty="0" smtClean="0"/>
              <a:t> </a:t>
            </a:r>
            <a:r>
              <a:rPr lang="es-MX" baseline="0" dirty="0" err="1" smtClean="0"/>
              <a:t>every</a:t>
            </a:r>
            <a:r>
              <a:rPr lang="es-MX" baseline="0" dirty="0" smtClean="0"/>
              <a:t> </a:t>
            </a:r>
            <a:r>
              <a:rPr lang="es-MX" baseline="0" dirty="0" err="1" smtClean="0"/>
              <a:t>vertex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have</a:t>
            </a:r>
            <a:r>
              <a:rPr lang="es-MX" baseline="0" dirty="0" smtClean="0"/>
              <a:t> in </a:t>
            </a:r>
            <a:r>
              <a:rPr lang="es-MX" baseline="0" dirty="0" err="1" smtClean="0"/>
              <a:t>our</a:t>
            </a:r>
            <a:r>
              <a:rPr lang="es-MX" baseline="0" dirty="0" smtClean="0"/>
              <a:t> </a:t>
            </a:r>
            <a:r>
              <a:rPr lang="es-MX" baseline="0" dirty="0" err="1" smtClean="0"/>
              <a:t>mesh</a:t>
            </a:r>
            <a:r>
              <a:rPr lang="es-MX" baseline="0" dirty="0" smtClean="0"/>
              <a:t>.</a:t>
            </a:r>
          </a:p>
          <a:p>
            <a:endParaRPr lang="es-MX" baseline="0" dirty="0" smtClean="0"/>
          </a:p>
          <a:p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result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be </a:t>
            </a:r>
            <a:r>
              <a:rPr lang="es-MX" baseline="0" dirty="0" err="1" smtClean="0"/>
              <a:t>sent</a:t>
            </a:r>
            <a:r>
              <a:rPr lang="es-MX" baseline="0" dirty="0" smtClean="0"/>
              <a:t> to </a:t>
            </a:r>
            <a:r>
              <a:rPr lang="es-MX" baseline="0" dirty="0" err="1" smtClean="0"/>
              <a:t>the</a:t>
            </a:r>
            <a:r>
              <a:rPr lang="es-MX" baseline="0" dirty="0" smtClean="0"/>
              <a:t> </a:t>
            </a:r>
            <a:r>
              <a:rPr lang="es-MX" baseline="0" dirty="0" err="1" smtClean="0"/>
              <a:t>rasterizer</a:t>
            </a:r>
            <a:r>
              <a:rPr lang="es-MX" baseline="0" dirty="0" smtClean="0"/>
              <a:t>, to </a:t>
            </a:r>
            <a:r>
              <a:rPr lang="es-MX" baseline="0" dirty="0" err="1" smtClean="0"/>
              <a:t>tell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if</a:t>
            </a:r>
            <a:r>
              <a:rPr lang="es-MX" baseline="0" dirty="0" smtClean="0"/>
              <a:t> </a:t>
            </a:r>
            <a:r>
              <a:rPr lang="es-MX" baseline="0" dirty="0" err="1" smtClean="0"/>
              <a:t>that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fragment</a:t>
            </a:r>
            <a:r>
              <a:rPr lang="es-MX" baseline="0" dirty="0" smtClean="0"/>
              <a:t> </a:t>
            </a:r>
            <a:r>
              <a:rPr lang="es-MX" baseline="0" dirty="0" err="1" smtClean="0"/>
              <a:t>will</a:t>
            </a:r>
            <a:r>
              <a:rPr lang="es-MX" baseline="0" dirty="0" smtClean="0"/>
              <a:t> </a:t>
            </a:r>
            <a:r>
              <a:rPr lang="es-MX" baseline="0" dirty="0" err="1" smtClean="0"/>
              <a:t>end</a:t>
            </a:r>
            <a:r>
              <a:rPr lang="es-MX" baseline="0" dirty="0" smtClean="0"/>
              <a:t> up as a pixel.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569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pty with larg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led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97" y="4319226"/>
            <a:ext cx="900000" cy="327562"/>
          </a:xfrm>
          <a:prstGeom prst="rect">
            <a:avLst/>
          </a:prstGeom>
        </p:spPr>
      </p:pic>
      <p:pic>
        <p:nvPicPr>
          <p:cNvPr id="2" name="Billed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600" y="903600"/>
            <a:ext cx="9614192" cy="9619200"/>
          </a:xfrm>
          <a:prstGeom prst="rect">
            <a:avLst/>
          </a:prstGeom>
        </p:spPr>
      </p:pic>
      <p:pic>
        <p:nvPicPr>
          <p:cNvPr id="3" name="Billed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4400"/>
            <a:ext cx="304715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675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 headline purp -&gt; m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2000" y="1480257"/>
            <a:ext cx="6480000" cy="2182986"/>
          </a:xfrm>
          <a:noFill/>
        </p:spPr>
        <p:txBody>
          <a:bodyPr anchor="ctr" anchorCtr="0"/>
          <a:lstStyle>
            <a:lvl1pPr>
              <a:defRPr sz="3800" spc="-113" baseline="0">
                <a:solidFill>
                  <a:schemeClr val="bg1"/>
                </a:solidFill>
                <a:ea typeface="Noto Sans CJK JP Bold" panose="020B0800000000000000" pitchFamily="34" charset="-128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pic>
        <p:nvPicPr>
          <p:cNvPr id="5" name="Billed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1645" y="2817959"/>
            <a:ext cx="0" cy="0"/>
          </a:xfrm>
          <a:prstGeom prst="rect">
            <a:avLst/>
          </a:prstGeom>
        </p:spPr>
      </p:pic>
      <p:pic>
        <p:nvPicPr>
          <p:cNvPr id="3" name="Billed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800" y="4220965"/>
            <a:ext cx="3853593" cy="3855600"/>
          </a:xfrm>
          <a:prstGeom prst="rect">
            <a:avLst/>
          </a:prstGeom>
        </p:spPr>
      </p:pic>
      <p:pic>
        <p:nvPicPr>
          <p:cNvPr id="4" name="Billed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800" y="-2934000"/>
            <a:ext cx="3853593" cy="3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55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eal -&gt; pur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39999" y="344312"/>
            <a:ext cx="7128000" cy="936000"/>
          </a:xfrm>
        </p:spPr>
        <p:txBody>
          <a:bodyPr anchor="ctr" anchorCtr="0"/>
          <a:lstStyle>
            <a:lvl1pPr algn="l">
              <a:lnSpc>
                <a:spcPct val="90000"/>
              </a:lnSpc>
              <a:defRPr sz="3200" spc="-113" baseline="0">
                <a:solidFill>
                  <a:schemeClr val="bg1"/>
                </a:solidFill>
                <a:ea typeface="Noto Sans CJK JP Bold" panose="020B0800000000000000" pitchFamily="34" charset="-128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40000" y="1491749"/>
            <a:ext cx="7740000" cy="2880000"/>
          </a:xfrm>
        </p:spPr>
        <p:txBody>
          <a:bodyPr/>
          <a:lstStyle>
            <a:lvl1pPr>
              <a:lnSpc>
                <a:spcPts val="1875"/>
              </a:lnSpc>
              <a:spcAft>
                <a:spcPts val="800"/>
              </a:spcAft>
              <a:defRPr sz="1800" b="0" i="0">
                <a:solidFill>
                  <a:schemeClr val="bg1"/>
                </a:solidFill>
                <a:latin typeface="Roboto" charset="0"/>
                <a:ea typeface="Noto Sans CJK JP Bold" panose="020B0800000000000000" pitchFamily="34" charset="-128"/>
                <a:cs typeface="Roboto" charset="0"/>
              </a:defRPr>
            </a:lvl1pPr>
            <a:lvl2pPr>
              <a:lnSpc>
                <a:spcPts val="1750"/>
              </a:lnSpc>
              <a:spcAft>
                <a:spcPts val="800"/>
              </a:spcAft>
              <a:defRPr sz="1800" b="0" i="0">
                <a:solidFill>
                  <a:schemeClr val="bg1"/>
                </a:solidFill>
                <a:latin typeface="Roboto" charset="0"/>
                <a:ea typeface="Noto Sans CJK JP Bold" panose="020B0800000000000000" pitchFamily="34" charset="-128"/>
                <a:cs typeface="Roboto" charset="0"/>
              </a:defRPr>
            </a:lvl2pPr>
            <a:lvl3pPr>
              <a:lnSpc>
                <a:spcPts val="1625"/>
              </a:lnSpc>
              <a:spcAft>
                <a:spcPts val="800"/>
              </a:spcAft>
              <a:defRPr sz="1800" b="0" i="0">
                <a:solidFill>
                  <a:schemeClr val="bg1"/>
                </a:solidFill>
                <a:latin typeface="Roboto" charset="0"/>
                <a:ea typeface="Noto Sans CJK JP Bold" panose="020B0800000000000000" pitchFamily="34" charset="-128"/>
                <a:cs typeface="Roboto" charset="0"/>
              </a:defRPr>
            </a:lvl3pPr>
            <a:lvl4pPr>
              <a:lnSpc>
                <a:spcPts val="1625"/>
              </a:lnSpc>
              <a:spcAft>
                <a:spcPts val="800"/>
              </a:spcAft>
              <a:defRPr sz="1800" b="0" i="0">
                <a:solidFill>
                  <a:schemeClr val="bg1"/>
                </a:solidFill>
                <a:latin typeface="Roboto" charset="0"/>
                <a:ea typeface="Noto Sans CJK JP Bold" panose="020B0800000000000000" pitchFamily="34" charset="-128"/>
                <a:cs typeface="Roboto" charset="0"/>
              </a:defRPr>
            </a:lvl4pPr>
            <a:lvl5pPr>
              <a:lnSpc>
                <a:spcPts val="1625"/>
              </a:lnSpc>
              <a:spcAft>
                <a:spcPts val="800"/>
              </a:spcAft>
              <a:defRPr sz="1800" b="0" i="0">
                <a:solidFill>
                  <a:schemeClr val="bg1"/>
                </a:solidFill>
                <a:latin typeface="Roboto" charset="0"/>
                <a:ea typeface="Noto Sans CJK JP Bold" panose="020B0800000000000000" pitchFamily="34" charset="-128"/>
                <a:cs typeface="Roboto" charset="0"/>
              </a:defRPr>
            </a:lvl5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GB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600" y="-2700000"/>
            <a:ext cx="3853593" cy="3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5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109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59626" y="1615688"/>
            <a:ext cx="7824752" cy="1912125"/>
          </a:xfrm>
          <a:noFill/>
        </p:spPr>
        <p:txBody>
          <a:bodyPr anchor="ctr" anchorCtr="0"/>
          <a:lstStyle>
            <a:lvl1pPr>
              <a:defRPr sz="4800" spc="-113" baseline="0">
                <a:solidFill>
                  <a:schemeClr val="bg1"/>
                </a:solidFill>
                <a:ea typeface="Noto Sans CJK JP Bold" panose="020B0800000000000000" pitchFamily="34" charset="-128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68" y="4212000"/>
            <a:ext cx="3853593" cy="3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62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User gu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/>
          <p:cNvSpPr txBox="1">
            <a:spLocks/>
          </p:cNvSpPr>
          <p:nvPr userDrawn="1"/>
        </p:nvSpPr>
        <p:spPr>
          <a:xfrm>
            <a:off x="522089" y="437556"/>
            <a:ext cx="8099822" cy="460942"/>
          </a:xfrm>
          <a:prstGeom prst="rect">
            <a:avLst/>
          </a:prstGeom>
        </p:spPr>
        <p:txBody>
          <a:bodyPr vert="horz" lIns="0" tIns="0" rIns="0" bIns="0" rtlCol="0" anchor="t" anchorCtr="0">
            <a:normAutofit lnSpcReduction="10000"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834"/>
                </a:solidFill>
                <a:effectLst/>
                <a:uLnTx/>
                <a:uFillTx/>
                <a:latin typeface="Arial" panose="020B0604020202020204" pitchFamily="34" charset="0"/>
                <a:ea typeface="Noto Sans CJK JP Bold"/>
                <a:cs typeface="Arial" panose="020B0604020202020204" pitchFamily="34" charset="0"/>
              </a:rPr>
              <a:t>推奨フォント</a:t>
            </a:r>
            <a:endParaRPr kumimoji="0" lang="en-US" altLang="ja-JP" sz="2400" b="0" i="0" u="none" strike="noStrike" kern="1200" cap="none" spc="0" normalizeH="0" baseline="0" noProof="0" dirty="0" smtClean="0">
              <a:ln>
                <a:noFill/>
              </a:ln>
              <a:solidFill>
                <a:srgbClr val="002834"/>
              </a:solidFill>
              <a:effectLst/>
              <a:uLnTx/>
              <a:uFillTx/>
              <a:latin typeface="Arial" panose="020B0604020202020204" pitchFamily="34" charset="0"/>
              <a:ea typeface="Noto Sans CJK JP Bold"/>
              <a:cs typeface="Arial" panose="020B0604020202020204" pitchFamily="34" charset="0"/>
            </a:endParaRP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834"/>
                </a:solidFill>
                <a:effectLst/>
                <a:uLnTx/>
                <a:uFillTx/>
                <a:latin typeface="Roboto" pitchFamily="2" charset="0"/>
                <a:ea typeface="Roboto" pitchFamily="2" charset="0"/>
                <a:cs typeface="Arial" panose="020B0604020202020204" pitchFamily="34" charset="0"/>
              </a:rPr>
              <a:t>Recommended  Font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834"/>
              </a:solidFill>
              <a:effectLst/>
              <a:uLnTx/>
              <a:uFillTx/>
              <a:latin typeface="Roboto" pitchFamily="2" charset="0"/>
              <a:ea typeface="Roboto" pitchFamily="2" charset="0"/>
              <a:cs typeface="Arial" panose="020B0604020202020204" pitchFamily="34" charset="0"/>
            </a:endParaRPr>
          </a:p>
        </p:txBody>
      </p:sp>
      <p:pic>
        <p:nvPicPr>
          <p:cNvPr id="31" name="Picture 2" descr="https://t.gyazo.com/teams/unity/9145cd32315a5d957dc0d176af816b7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943" y="1472982"/>
            <a:ext cx="3523907" cy="198832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pic>
      <p:pic>
        <p:nvPicPr>
          <p:cNvPr id="32" name="Picture 4" descr="https://t.gyazo.com/teams/unity/fbcd25b2eab2a13ad99b3f7a343d93ff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0496" y="1486985"/>
            <a:ext cx="3523906" cy="19743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pic>
      <p:sp>
        <p:nvSpPr>
          <p:cNvPr id="33" name="正方形/長方形 32"/>
          <p:cNvSpPr/>
          <p:nvPr userDrawn="1"/>
        </p:nvSpPr>
        <p:spPr>
          <a:xfrm>
            <a:off x="760942" y="1051773"/>
            <a:ext cx="3523907" cy="375705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72000" tIns="72000" rIns="72000" bIns="7200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ja-JP" sz="1600" b="1" baseline="0" noProof="0" dirty="0" smtClean="0">
                <a:latin typeface="Roboto" pitchFamily="2" charset="0"/>
                <a:ea typeface="Noto Sans CJK JP Bold" panose="020B0800000000000000" pitchFamily="34" charset="-128"/>
              </a:rPr>
              <a:t>English</a:t>
            </a:r>
            <a:r>
              <a:rPr kumimoji="1" lang="en-US" altLang="ja-JP" b="1" baseline="0" noProof="0" dirty="0" smtClean="0">
                <a:latin typeface="Roboto" pitchFamily="2" charset="0"/>
                <a:ea typeface="Noto Sans CJK JP Bold" panose="020B0800000000000000" pitchFamily="34" charset="-128"/>
              </a:rPr>
              <a:t> : </a:t>
            </a:r>
            <a:r>
              <a:rPr kumimoji="1" lang="en-US" altLang="ja-JP" baseline="0" noProof="0" dirty="0" err="1" smtClean="0">
                <a:latin typeface="Roboto" pitchFamily="2" charset="0"/>
                <a:ea typeface="Noto Sans CJK JP Bold" panose="020B0800000000000000" pitchFamily="34" charset="-128"/>
              </a:rPr>
              <a:t>Roboto</a:t>
            </a:r>
            <a:endParaRPr kumimoji="1" lang="ja-JP" altLang="en-US" baseline="0" noProof="0" dirty="0" err="1" smtClean="0">
              <a:latin typeface="Roboto" pitchFamily="2" charset="0"/>
              <a:ea typeface="Noto Sans CJK JP Bold" panose="020B0800000000000000" pitchFamily="34" charset="-128"/>
            </a:endParaRPr>
          </a:p>
        </p:txBody>
      </p:sp>
      <p:sp>
        <p:nvSpPr>
          <p:cNvPr id="43" name="Title 1"/>
          <p:cNvSpPr txBox="1">
            <a:spLocks/>
          </p:cNvSpPr>
          <p:nvPr userDrawn="1"/>
        </p:nvSpPr>
        <p:spPr>
          <a:xfrm>
            <a:off x="760943" y="1088929"/>
            <a:ext cx="8099822" cy="46094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002834"/>
              </a:solidFill>
              <a:effectLst/>
              <a:uLnTx/>
              <a:uFillTx/>
              <a:latin typeface="Arial" panose="020B0604020202020204" pitchFamily="34" charset="0"/>
              <a:ea typeface="Noto Sans CJK JP Bold"/>
              <a:cs typeface="Arial" panose="020B0604020202020204" pitchFamily="34" charset="0"/>
            </a:endParaRPr>
          </a:p>
        </p:txBody>
      </p:sp>
      <p:sp>
        <p:nvSpPr>
          <p:cNvPr id="44" name="正方形/長方形 43"/>
          <p:cNvSpPr/>
          <p:nvPr userDrawn="1"/>
        </p:nvSpPr>
        <p:spPr>
          <a:xfrm>
            <a:off x="4907997" y="1051773"/>
            <a:ext cx="3523907" cy="375705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72000" tIns="72000" rIns="72000" bIns="7200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ja-JP" sz="1600" b="1" baseline="0" noProof="0" dirty="0" smtClean="0">
                <a:latin typeface="Roboto" pitchFamily="2" charset="0"/>
                <a:ea typeface="Noto Sans CJK JP Bold" panose="020B0800000000000000" pitchFamily="34" charset="-128"/>
              </a:rPr>
              <a:t>Japanese</a:t>
            </a:r>
            <a:r>
              <a:rPr kumimoji="1" lang="en-US" altLang="ja-JP" b="1" baseline="0" noProof="0" dirty="0" smtClean="0">
                <a:latin typeface="Roboto" pitchFamily="2" charset="0"/>
                <a:ea typeface="Noto Sans CJK JP Bold" panose="020B0800000000000000" pitchFamily="34" charset="-128"/>
              </a:rPr>
              <a:t> : </a:t>
            </a:r>
            <a:r>
              <a:rPr kumimoji="1" lang="fr-FR" altLang="ja-JP" baseline="0" noProof="0" dirty="0" smtClean="0">
                <a:latin typeface="Roboto" pitchFamily="2" charset="0"/>
                <a:ea typeface="Noto Sans CJK JP Bold" panose="020B0800000000000000" pitchFamily="34" charset="-128"/>
              </a:rPr>
              <a:t>Noto Sans CJK JP Bold</a:t>
            </a:r>
            <a:endParaRPr kumimoji="1" lang="ja-JP" altLang="en-US" baseline="0" noProof="0" dirty="0" err="1" smtClean="0">
              <a:latin typeface="Roboto" pitchFamily="2" charset="0"/>
              <a:ea typeface="Noto Sans CJK JP Bold" panose="020B0800000000000000" pitchFamily="34" charset="-128"/>
            </a:endParaRPr>
          </a:p>
        </p:txBody>
      </p:sp>
      <p:sp>
        <p:nvSpPr>
          <p:cNvPr id="46" name="Title 1"/>
          <p:cNvSpPr txBox="1">
            <a:spLocks/>
          </p:cNvSpPr>
          <p:nvPr userDrawn="1"/>
        </p:nvSpPr>
        <p:spPr>
          <a:xfrm>
            <a:off x="522089" y="3982861"/>
            <a:ext cx="8099822" cy="460942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62500" lnSpcReduction="20000"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400" baseline="0" noProof="0" dirty="0" smtClean="0">
                <a:latin typeface="Roboto" pitchFamily="2" charset="0"/>
                <a:ea typeface="Noto Sans CJK JP Bold" panose="020B0800000000000000" pitchFamily="34" charset="-128"/>
              </a:rPr>
              <a:t>zip</a:t>
            </a:r>
            <a:r>
              <a:rPr kumimoji="1" lang="ja-JP" altLang="en-US" sz="2400" baseline="0" noProof="0" dirty="0" smtClean="0">
                <a:latin typeface="Roboto" pitchFamily="2" charset="0"/>
                <a:ea typeface="Noto Sans CJK JP Bold" panose="020B0800000000000000" pitchFamily="34" charset="-128"/>
              </a:rPr>
              <a:t>ファイルに同梱されているフォントをインストールしてから本ファイルを開いてください。</a:t>
            </a:r>
            <a:endParaRPr kumimoji="1" lang="en-US" altLang="ja-JP" sz="2400" baseline="0" noProof="0" dirty="0" smtClean="0">
              <a:latin typeface="Roboto" pitchFamily="2" charset="0"/>
              <a:ea typeface="Noto Sans CJK JP Bold" panose="020B0800000000000000" pitchFamily="34" charset="-128"/>
            </a:endParaRP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800" baseline="0" noProof="0" dirty="0" smtClean="0">
                <a:latin typeface="Roboto" pitchFamily="2" charset="0"/>
                <a:ea typeface="Noto Sans CJK JP Bold" panose="020B0800000000000000" pitchFamily="34" charset="-128"/>
              </a:rPr>
              <a:t>Open the file after installing the fonts included in the zip archive.</a:t>
            </a:r>
            <a:endParaRPr kumimoji="1" lang="ja-JP" altLang="en-US" sz="1800" baseline="0" noProof="0" dirty="0" smtClean="0">
              <a:latin typeface="Roboto" pitchFamily="2" charset="0"/>
              <a:ea typeface="Noto Sans CJK JP Bold" panose="020B0800000000000000" pitchFamily="34" charset="-128"/>
            </a:endParaRP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834"/>
              </a:solidFill>
              <a:effectLst/>
              <a:uLnTx/>
              <a:uFillTx/>
              <a:latin typeface="Roboto" pitchFamily="2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94915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69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8800" y="658800"/>
            <a:ext cx="7826400" cy="19116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a-DK" smtClean="0"/>
              <a:t>Klik for at redigere i masteren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8800" y="2570400"/>
            <a:ext cx="7822800" cy="19635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smtClean="0"/>
              <a:t>Klik for at redigere teksttypografierne i masteren</a:t>
            </a:r>
          </a:p>
          <a:p>
            <a:pPr lvl="1"/>
            <a:r>
              <a:rPr lang="da-DK" dirty="0" smtClean="0"/>
              <a:t>Andet niveau</a:t>
            </a:r>
          </a:p>
          <a:p>
            <a:pPr lvl="2"/>
            <a:r>
              <a:rPr lang="da-DK" dirty="0" smtClean="0"/>
              <a:t>Tredje niveau</a:t>
            </a:r>
          </a:p>
          <a:p>
            <a:pPr lvl="3"/>
            <a:r>
              <a:rPr lang="da-DK" dirty="0" smtClean="0"/>
              <a:t>Fjerde niveau</a:t>
            </a:r>
          </a:p>
          <a:p>
            <a:pPr lvl="4"/>
            <a:r>
              <a:rPr lang="da-DK" dirty="0" smtClean="0"/>
              <a:t>Femte niveau</a:t>
            </a:r>
            <a:endParaRPr lang="en-GB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7700" y="4767263"/>
            <a:ext cx="2038350" cy="2738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675" baseline="0">
                <a:solidFill>
                  <a:schemeClr val="tx1">
                    <a:tint val="75000"/>
                  </a:schemeClr>
                </a:solidFill>
                <a:latin typeface="Roboto" pitchFamily="2" charset="0"/>
                <a:ea typeface="Noto Sans CJK JP Bold" panose="020B0800000000000000" pitchFamily="34" charset="-128"/>
              </a:defRPr>
            </a:lvl1pPr>
          </a:lstStyle>
          <a:p>
            <a:fld id="{54E0A626-36E7-4ACB-AE94-30B8AB1B2246}" type="datetimeFigureOut">
              <a:rPr lang="en-GB" smtClean="0"/>
              <a:pPr/>
              <a:t>07/05/2017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675" baseline="0">
                <a:solidFill>
                  <a:schemeClr val="tx1">
                    <a:tint val="75000"/>
                  </a:schemeClr>
                </a:solidFill>
                <a:latin typeface="Roboto" pitchFamily="2" charset="0"/>
                <a:ea typeface="Noto Sans CJK JP Bold" panose="020B0800000000000000" pitchFamily="34" charset="-128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38350" cy="2738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r">
              <a:defRPr sz="675" baseline="0">
                <a:solidFill>
                  <a:schemeClr val="tx1">
                    <a:tint val="75000"/>
                  </a:schemeClr>
                </a:solidFill>
                <a:latin typeface="Roboto" pitchFamily="2" charset="0"/>
                <a:ea typeface="Noto Sans CJK JP Bold" panose="020B0800000000000000" pitchFamily="34" charset="-128"/>
              </a:defRPr>
            </a:lvl1pPr>
          </a:lstStyle>
          <a:p>
            <a:fld id="{45D37B1E-C366-494F-A587-962AD9AABC83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5200"/>
            <a:ext cx="1096011" cy="327600"/>
          </a:xfrm>
          <a:prstGeom prst="rect">
            <a:avLst/>
          </a:prstGeom>
        </p:spPr>
      </p:pic>
      <p:pic>
        <p:nvPicPr>
          <p:cNvPr id="12" name="Billede 11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600" y="4687130"/>
            <a:ext cx="641236" cy="2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2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652" r:id="rId2"/>
    <p:sldLayoutId id="2147483656" r:id="rId3"/>
    <p:sldLayoutId id="2147483651" r:id="rId4"/>
    <p:sldLayoutId id="2147483670" r:id="rId5"/>
    <p:sldLayoutId id="2147483718" r:id="rId6"/>
  </p:sldLayoutIdLs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kumimoji="1" sz="3600" b="1" i="0" kern="1200" baseline="0">
          <a:solidFill>
            <a:schemeClr val="bg1"/>
          </a:solidFill>
          <a:latin typeface="Roboto" charset="0"/>
          <a:ea typeface="Noto Sans CJK JP Bold" panose="020B0800000000000000" pitchFamily="34" charset="-128"/>
          <a:cs typeface="Roboto" charset="0"/>
        </a:defRPr>
      </a:lvl1pPr>
    </p:titleStyle>
    <p:bodyStyle>
      <a:lvl1pPr marL="216000" indent="-216000" algn="l" defTabSz="685800" rtl="0" eaLnBrk="1" latinLnBrk="0" hangingPunct="1">
        <a:lnSpc>
          <a:spcPct val="150000"/>
        </a:lnSpc>
        <a:spcBef>
          <a:spcPts val="0"/>
        </a:spcBef>
        <a:buFont typeface="Arial" panose="020B0604020202020204" pitchFamily="34" charset="0"/>
        <a:buChar char="•"/>
        <a:defRPr kumimoji="1" sz="1350" kern="1200">
          <a:solidFill>
            <a:schemeClr val="bg1"/>
          </a:solidFill>
          <a:latin typeface="Roboto" pitchFamily="2" charset="0"/>
          <a:ea typeface="Noto Sans CJK JP Bold" panose="020B0800000000000000" pitchFamily="34" charset="-128"/>
          <a:cs typeface="+mn-cs"/>
        </a:defRPr>
      </a:lvl1pPr>
      <a:lvl2pPr marL="435600" indent="-216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kumimoji="1" sz="1250" kern="1200">
          <a:solidFill>
            <a:schemeClr val="bg1"/>
          </a:solidFill>
          <a:latin typeface="Roboto" pitchFamily="2" charset="0"/>
          <a:ea typeface="Noto Sans CJK JP Bold" panose="020B0800000000000000" pitchFamily="34" charset="-128"/>
          <a:cs typeface="+mn-cs"/>
        </a:defRPr>
      </a:lvl2pPr>
      <a:lvl3pPr marL="633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kumimoji="1" sz="1150" kern="1200">
          <a:solidFill>
            <a:schemeClr val="bg1"/>
          </a:solidFill>
          <a:latin typeface="Roboto" pitchFamily="2" charset="0"/>
          <a:ea typeface="Noto Sans CJK JP Bold" panose="020B0800000000000000" pitchFamily="34" charset="-128"/>
          <a:cs typeface="+mn-cs"/>
        </a:defRPr>
      </a:lvl3pPr>
      <a:lvl4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kumimoji="1" sz="1150" kern="1200">
          <a:solidFill>
            <a:schemeClr val="bg1"/>
          </a:solidFill>
          <a:latin typeface="Roboto" pitchFamily="2" charset="0"/>
          <a:ea typeface="Noto Sans CJK JP Bold" panose="020B0800000000000000" pitchFamily="34" charset="-128"/>
          <a:cs typeface="+mn-cs"/>
        </a:defRPr>
      </a:lvl4pPr>
      <a:lvl5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kumimoji="1" sz="1150" kern="1200" baseline="0">
          <a:solidFill>
            <a:schemeClr val="bg1"/>
          </a:solidFill>
          <a:latin typeface="Roboto" pitchFamily="2" charset="0"/>
          <a:ea typeface="Noto Sans CJK JP Bold" panose="020B0800000000000000" pitchFamily="34" charset="-128"/>
          <a:cs typeface="+mn-cs"/>
        </a:defRPr>
      </a:lvl5pPr>
      <a:lvl6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kumimoji="1" sz="1150" kern="1200">
          <a:solidFill>
            <a:schemeClr val="tx1"/>
          </a:solidFill>
          <a:latin typeface="+mn-lt"/>
          <a:ea typeface="+mn-ea"/>
          <a:cs typeface="+mn-cs"/>
        </a:defRPr>
      </a:lvl6pPr>
      <a:lvl7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kumimoji="1" sz="1150" kern="1200">
          <a:solidFill>
            <a:schemeClr val="tx1"/>
          </a:solidFill>
          <a:latin typeface="+mn-lt"/>
          <a:ea typeface="+mn-ea"/>
          <a:cs typeface="+mn-cs"/>
        </a:defRPr>
      </a:lvl7pPr>
      <a:lvl8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kumimoji="1" sz="1150" kern="1200">
          <a:solidFill>
            <a:schemeClr val="tx1"/>
          </a:solidFill>
          <a:latin typeface="+mn-lt"/>
          <a:ea typeface="+mn-ea"/>
          <a:cs typeface="+mn-cs"/>
        </a:defRPr>
      </a:lvl8pPr>
      <a:lvl9pPr marL="831600" indent="-198000" algn="l" defTabSz="685800" rtl="0" eaLnBrk="1" latinLnBrk="0" hangingPunct="1">
        <a:lnSpc>
          <a:spcPct val="150000"/>
        </a:lnSpc>
        <a:spcBef>
          <a:spcPts val="0"/>
        </a:spcBef>
        <a:buClr>
          <a:schemeClr val="tx1"/>
        </a:buClr>
        <a:buFont typeface="Arial" panose="020B0604020202020204" pitchFamily="34" charset="0"/>
        <a:buChar char="•"/>
        <a:defRPr kumimoji="1" sz="11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rturoNereu/ShaderProgramming_101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cvgshader.teachable.com/courses/shader-development-using-unity-5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816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The Fragment </a:t>
            </a:r>
            <a:r>
              <a:rPr lang="en-US" dirty="0" err="1" smtClean="0">
                <a:latin typeface="+mj-lt"/>
              </a:rPr>
              <a:t>Shader</a:t>
            </a:r>
            <a:endParaRPr lang="en-US" dirty="0">
              <a:latin typeface="+mj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MX" dirty="0">
                <a:latin typeface="+mj-lt"/>
              </a:rPr>
              <a:t>Input</a:t>
            </a:r>
          </a:p>
          <a:p>
            <a:pPr lvl="1"/>
            <a:r>
              <a:rPr lang="es-MX" dirty="0" err="1" smtClean="0">
                <a:latin typeface="+mj-lt"/>
              </a:rPr>
              <a:t>Fragments</a:t>
            </a:r>
            <a:r>
              <a:rPr lang="es-MX" dirty="0" smtClean="0">
                <a:latin typeface="+mj-lt"/>
              </a:rPr>
              <a:t> to </a:t>
            </a:r>
            <a:r>
              <a:rPr lang="es-MX" dirty="0" err="1" smtClean="0">
                <a:latin typeface="+mj-lt"/>
              </a:rPr>
              <a:t>become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>
                <a:latin typeface="+mj-lt"/>
              </a:rPr>
              <a:t>P</a:t>
            </a:r>
            <a:r>
              <a:rPr lang="es-MX" dirty="0" err="1" smtClean="0">
                <a:latin typeface="+mj-lt"/>
              </a:rPr>
              <a:t>ixels</a:t>
            </a:r>
            <a:endParaRPr lang="es-MX" dirty="0">
              <a:latin typeface="+mj-lt"/>
            </a:endParaRPr>
          </a:p>
          <a:p>
            <a:pPr lvl="1"/>
            <a:endParaRPr lang="es-MX" dirty="0">
              <a:latin typeface="+mj-lt"/>
            </a:endParaRPr>
          </a:p>
          <a:p>
            <a:pPr lvl="1"/>
            <a:endParaRPr lang="es-MX" dirty="0">
              <a:latin typeface="+mj-lt"/>
            </a:endParaRPr>
          </a:p>
          <a:p>
            <a:r>
              <a:rPr lang="es-MX" dirty="0">
                <a:latin typeface="+mj-lt"/>
              </a:rPr>
              <a:t>Output</a:t>
            </a:r>
          </a:p>
          <a:p>
            <a:pPr lvl="1"/>
            <a:r>
              <a:rPr lang="es-MX" dirty="0" smtClean="0">
                <a:latin typeface="+mj-lt"/>
              </a:rPr>
              <a:t>Color of Pixel</a:t>
            </a:r>
          </a:p>
          <a:p>
            <a:pPr lvl="1"/>
            <a:r>
              <a:rPr lang="es-MX" dirty="0" err="1" smtClean="0">
                <a:latin typeface="+mj-lt"/>
              </a:rPr>
              <a:t>Alpha</a:t>
            </a:r>
            <a:r>
              <a:rPr lang="es-MX" dirty="0" smtClean="0">
                <a:latin typeface="+mj-lt"/>
              </a:rPr>
              <a:t> of Pixel</a:t>
            </a:r>
            <a:endParaRPr lang="es-MX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913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The Surface </a:t>
            </a:r>
            <a:r>
              <a:rPr lang="en-US" dirty="0" err="1" smtClean="0">
                <a:latin typeface="+mj-lt"/>
              </a:rPr>
              <a:t>Shader</a:t>
            </a:r>
            <a:endParaRPr lang="en-US" dirty="0">
              <a:latin typeface="+mj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MX" dirty="0" smtClean="0">
                <a:latin typeface="+mj-lt"/>
              </a:rPr>
              <a:t>Auto-</a:t>
            </a:r>
            <a:r>
              <a:rPr lang="es-MX" dirty="0" err="1" smtClean="0">
                <a:latin typeface="+mj-lt"/>
              </a:rPr>
              <a:t>generated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code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approach</a:t>
            </a:r>
            <a:r>
              <a:rPr lang="es-MX" dirty="0" smtClean="0">
                <a:latin typeface="+mj-lt"/>
              </a:rPr>
              <a:t>.</a:t>
            </a:r>
          </a:p>
          <a:p>
            <a:r>
              <a:rPr lang="es-MX" dirty="0" err="1" smtClean="0">
                <a:latin typeface="+mj-lt"/>
              </a:rPr>
              <a:t>Useful</a:t>
            </a:r>
            <a:r>
              <a:rPr lang="es-MX" dirty="0" smtClean="0">
                <a:latin typeface="+mj-lt"/>
              </a:rPr>
              <a:t> to </a:t>
            </a:r>
            <a:r>
              <a:rPr lang="es-MX" dirty="0" err="1" smtClean="0">
                <a:latin typeface="+mj-lt"/>
              </a:rPr>
              <a:t>interact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with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lighting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models</a:t>
            </a:r>
            <a:r>
              <a:rPr lang="es-MX" dirty="0" smtClean="0">
                <a:latin typeface="+mj-lt"/>
              </a:rPr>
              <a:t> in a simple </a:t>
            </a:r>
            <a:r>
              <a:rPr lang="es-MX" dirty="0" err="1" smtClean="0">
                <a:latin typeface="+mj-lt"/>
              </a:rPr>
              <a:t>way</a:t>
            </a:r>
            <a:r>
              <a:rPr lang="es-MX" dirty="0" smtClean="0">
                <a:latin typeface="+mj-lt"/>
              </a:rPr>
              <a:t>.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793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33" y="204035"/>
            <a:ext cx="2248921" cy="604378"/>
          </a:xfrm>
        </p:spPr>
        <p:txBody>
          <a:bodyPr/>
          <a:lstStyle/>
          <a:p>
            <a:r>
              <a:rPr lang="es-MX" sz="2400" dirty="0">
                <a:latin typeface="+mj-lt"/>
              </a:rPr>
              <a:t>A</a:t>
            </a:r>
            <a:r>
              <a:rPr lang="es-MX" sz="2400" dirty="0" smtClean="0">
                <a:latin typeface="+mj-lt"/>
              </a:rPr>
              <a:t> Basic </a:t>
            </a:r>
            <a:r>
              <a:rPr lang="es-MX" sz="2400" dirty="0" err="1" smtClean="0">
                <a:latin typeface="+mj-lt"/>
              </a:rPr>
              <a:t>Shader</a:t>
            </a:r>
            <a:endParaRPr lang="en-US" sz="2400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369" y="204035"/>
            <a:ext cx="4923472" cy="456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2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>
                <a:latin typeface="+mj-lt"/>
              </a:rPr>
              <a:t>We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program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our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shaders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using</a:t>
            </a:r>
            <a:r>
              <a:rPr lang="es-MX" dirty="0" smtClean="0">
                <a:latin typeface="+mj-lt"/>
              </a:rPr>
              <a:t>…</a:t>
            </a:r>
            <a:endParaRPr lang="en-US" dirty="0">
              <a:latin typeface="+mj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MX" dirty="0" smtClean="0">
                <a:latin typeface="+mj-lt"/>
              </a:rPr>
              <a:t>CG (C </a:t>
            </a:r>
            <a:r>
              <a:rPr lang="es-MX" dirty="0" err="1" smtClean="0">
                <a:latin typeface="+mj-lt"/>
              </a:rPr>
              <a:t>for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Graphics</a:t>
            </a:r>
            <a:r>
              <a:rPr lang="es-MX" dirty="0" smtClean="0">
                <a:latin typeface="+mj-lt"/>
              </a:rPr>
              <a:t>)</a:t>
            </a:r>
          </a:p>
          <a:p>
            <a:r>
              <a:rPr lang="es-MX" dirty="0" err="1" smtClean="0">
                <a:latin typeface="+mj-lt"/>
              </a:rPr>
              <a:t>ShaderLab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158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>
                <a:latin typeface="+mj-lt"/>
              </a:rPr>
              <a:t>CG</a:t>
            </a:r>
            <a:endParaRPr lang="en-US" dirty="0">
              <a:latin typeface="+mj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9999" y="1280311"/>
            <a:ext cx="7740000" cy="3264311"/>
          </a:xfrm>
        </p:spPr>
        <p:txBody>
          <a:bodyPr/>
          <a:lstStyle/>
          <a:p>
            <a:r>
              <a:rPr lang="es-MX" sz="2000" dirty="0" smtClean="0">
                <a:latin typeface="+mj-lt"/>
              </a:rPr>
              <a:t>Similar to </a:t>
            </a:r>
            <a:r>
              <a:rPr lang="es-MX" sz="2000" dirty="0" err="1" smtClean="0">
                <a:latin typeface="+mj-lt"/>
              </a:rPr>
              <a:t>the</a:t>
            </a:r>
            <a:r>
              <a:rPr lang="es-MX" sz="2000" dirty="0" smtClean="0">
                <a:latin typeface="+mj-lt"/>
              </a:rPr>
              <a:t> “C” </a:t>
            </a:r>
            <a:r>
              <a:rPr lang="es-MX" sz="2000" dirty="0" err="1" smtClean="0">
                <a:latin typeface="+mj-lt"/>
              </a:rPr>
              <a:t>language</a:t>
            </a:r>
            <a:r>
              <a:rPr lang="es-MX" sz="2000" dirty="0" smtClean="0">
                <a:latin typeface="+mj-lt"/>
              </a:rPr>
              <a:t>.</a:t>
            </a:r>
          </a:p>
          <a:p>
            <a:r>
              <a:rPr lang="es-MX" sz="2000" dirty="0" err="1" smtClean="0">
                <a:latin typeface="+mj-lt"/>
              </a:rPr>
              <a:t>Precision</a:t>
            </a:r>
            <a:r>
              <a:rPr lang="es-MX" sz="2000" dirty="0" smtClean="0">
                <a:latin typeface="+mj-lt"/>
              </a:rPr>
              <a:t>:</a:t>
            </a:r>
          </a:p>
          <a:p>
            <a:pPr lvl="1"/>
            <a:r>
              <a:rPr lang="es-MX" dirty="0" err="1" smtClean="0">
                <a:latin typeface="+mj-lt"/>
              </a:rPr>
              <a:t>float</a:t>
            </a:r>
            <a:endParaRPr lang="es-MX" dirty="0" smtClean="0">
              <a:latin typeface="+mj-lt"/>
            </a:endParaRPr>
          </a:p>
          <a:p>
            <a:pPr lvl="1"/>
            <a:r>
              <a:rPr lang="es-MX" dirty="0" err="1" smtClean="0">
                <a:latin typeface="+mj-lt"/>
              </a:rPr>
              <a:t>half</a:t>
            </a:r>
            <a:endParaRPr lang="es-MX" dirty="0" smtClean="0">
              <a:latin typeface="+mj-lt"/>
            </a:endParaRPr>
          </a:p>
          <a:p>
            <a:pPr lvl="1"/>
            <a:r>
              <a:rPr lang="es-MX" dirty="0" err="1">
                <a:latin typeface="+mj-lt"/>
              </a:rPr>
              <a:t>f</a:t>
            </a:r>
            <a:r>
              <a:rPr lang="es-MX" dirty="0" err="1" smtClean="0">
                <a:latin typeface="+mj-lt"/>
              </a:rPr>
              <a:t>ixed</a:t>
            </a:r>
            <a:endParaRPr lang="es-MX" dirty="0" smtClean="0">
              <a:latin typeface="+mj-lt"/>
            </a:endParaRPr>
          </a:p>
          <a:p>
            <a:r>
              <a:rPr lang="es-MX" sz="2000" dirty="0" smtClean="0">
                <a:latin typeface="+mj-lt"/>
              </a:rPr>
              <a:t>Variables </a:t>
            </a:r>
            <a:r>
              <a:rPr lang="es-MX" sz="2000" dirty="0" err="1" smtClean="0">
                <a:latin typeface="+mj-lt"/>
              </a:rPr>
              <a:t>with</a:t>
            </a:r>
            <a:r>
              <a:rPr lang="es-MX" sz="2000" dirty="0" smtClean="0">
                <a:latin typeface="+mj-lt"/>
              </a:rPr>
              <a:t> 1, 2, 3 </a:t>
            </a:r>
            <a:r>
              <a:rPr lang="es-MX" sz="2000" dirty="0" err="1" smtClean="0">
                <a:latin typeface="+mj-lt"/>
              </a:rPr>
              <a:t>or</a:t>
            </a:r>
            <a:r>
              <a:rPr lang="es-MX" sz="2000" dirty="0" smtClean="0">
                <a:latin typeface="+mj-lt"/>
              </a:rPr>
              <a:t> 4 </a:t>
            </a:r>
            <a:r>
              <a:rPr lang="es-MX" sz="2000" dirty="0" err="1" smtClean="0">
                <a:latin typeface="+mj-lt"/>
              </a:rPr>
              <a:t>values</a:t>
            </a:r>
            <a:endParaRPr lang="es-MX" sz="2000" dirty="0" smtClean="0">
              <a:latin typeface="+mj-lt"/>
            </a:endParaRPr>
          </a:p>
          <a:p>
            <a:pPr lvl="1"/>
            <a:r>
              <a:rPr lang="es-MX" dirty="0" err="1">
                <a:latin typeface="+mj-lt"/>
              </a:rPr>
              <a:t>f</a:t>
            </a:r>
            <a:r>
              <a:rPr lang="es-MX" dirty="0" err="1" smtClean="0">
                <a:latin typeface="+mj-lt"/>
              </a:rPr>
              <a:t>loat</a:t>
            </a:r>
            <a:r>
              <a:rPr lang="es-MX" dirty="0" smtClean="0">
                <a:latin typeface="+mj-lt"/>
              </a:rPr>
              <a:t> a = 10.5;</a:t>
            </a:r>
          </a:p>
          <a:p>
            <a:pPr lvl="1"/>
            <a:r>
              <a:rPr lang="es-MX" dirty="0">
                <a:latin typeface="+mj-lt"/>
              </a:rPr>
              <a:t>f</a:t>
            </a:r>
            <a:r>
              <a:rPr lang="es-MX" dirty="0" smtClean="0">
                <a:latin typeface="+mj-lt"/>
              </a:rPr>
              <a:t>loat2 </a:t>
            </a:r>
            <a:r>
              <a:rPr lang="es-MX" dirty="0" err="1" smtClean="0">
                <a:latin typeface="+mj-lt"/>
              </a:rPr>
              <a:t>uv</a:t>
            </a:r>
            <a:r>
              <a:rPr lang="es-MX" dirty="0" smtClean="0">
                <a:latin typeface="+mj-lt"/>
              </a:rPr>
              <a:t> = float2(0.5, 0.5);</a:t>
            </a:r>
          </a:p>
          <a:p>
            <a:pPr lvl="1"/>
            <a:r>
              <a:rPr lang="es-MX" dirty="0">
                <a:latin typeface="+mj-lt"/>
              </a:rPr>
              <a:t>f</a:t>
            </a:r>
            <a:r>
              <a:rPr lang="es-MX" dirty="0" smtClean="0">
                <a:latin typeface="+mj-lt"/>
              </a:rPr>
              <a:t>loat3 normal = float3(0.2, 0.5, 0.3);</a:t>
            </a:r>
          </a:p>
          <a:p>
            <a:pPr lvl="1"/>
            <a:r>
              <a:rPr lang="es-MX" dirty="0">
                <a:latin typeface="+mj-lt"/>
              </a:rPr>
              <a:t>f</a:t>
            </a:r>
            <a:r>
              <a:rPr lang="es-MX" dirty="0" smtClean="0">
                <a:latin typeface="+mj-lt"/>
              </a:rPr>
              <a:t>loat4 color = float4(1, 1, 0, 1);</a:t>
            </a:r>
            <a:endParaRPr lang="es-MX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505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>
                <a:latin typeface="+mj-lt"/>
              </a:rPr>
              <a:t>CG</a:t>
            </a:r>
            <a:endParaRPr lang="en-US" dirty="0">
              <a:latin typeface="+mj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9999" y="1280311"/>
            <a:ext cx="7740000" cy="3264311"/>
          </a:xfrm>
        </p:spPr>
        <p:txBody>
          <a:bodyPr/>
          <a:lstStyle/>
          <a:p>
            <a:r>
              <a:rPr lang="es-MX" sz="2000" dirty="0" err="1" smtClean="0">
                <a:latin typeface="+mj-lt"/>
              </a:rPr>
              <a:t>We</a:t>
            </a:r>
            <a:r>
              <a:rPr lang="es-MX" sz="2000" dirty="0" smtClean="0">
                <a:latin typeface="+mj-lt"/>
              </a:rPr>
              <a:t> can </a:t>
            </a:r>
            <a:r>
              <a:rPr lang="es-MX" sz="2000" dirty="0" err="1" smtClean="0">
                <a:latin typeface="+mj-lt"/>
              </a:rPr>
              <a:t>access</a:t>
            </a:r>
            <a:r>
              <a:rPr lang="es-MX" sz="2000" dirty="0" smtClean="0">
                <a:latin typeface="+mj-lt"/>
              </a:rPr>
              <a:t> </a:t>
            </a:r>
            <a:r>
              <a:rPr lang="es-MX" sz="2000" dirty="0" err="1" smtClean="0">
                <a:latin typeface="+mj-lt"/>
              </a:rPr>
              <a:t>the</a:t>
            </a:r>
            <a:r>
              <a:rPr lang="es-MX" sz="2000" dirty="0" smtClean="0">
                <a:latin typeface="+mj-lt"/>
              </a:rPr>
              <a:t> </a:t>
            </a:r>
            <a:r>
              <a:rPr lang="es-MX" sz="2000" dirty="0" err="1" smtClean="0">
                <a:latin typeface="+mj-lt"/>
              </a:rPr>
              <a:t>values</a:t>
            </a:r>
            <a:r>
              <a:rPr lang="es-MX" sz="2000" dirty="0" smtClean="0">
                <a:latin typeface="+mj-lt"/>
              </a:rPr>
              <a:t> </a:t>
            </a:r>
            <a:r>
              <a:rPr lang="es-MX" sz="2000" dirty="0" err="1" smtClean="0">
                <a:latin typeface="+mj-lt"/>
              </a:rPr>
              <a:t>using</a:t>
            </a:r>
            <a:r>
              <a:rPr lang="es-MX" sz="2000" dirty="0" smtClean="0">
                <a:latin typeface="+mj-lt"/>
              </a:rPr>
              <a:t> “</a:t>
            </a:r>
            <a:r>
              <a:rPr lang="es-MX" sz="2000" dirty="0" err="1" smtClean="0">
                <a:latin typeface="+mj-lt"/>
              </a:rPr>
              <a:t>swizzling</a:t>
            </a:r>
            <a:r>
              <a:rPr lang="es-MX" sz="2000" dirty="0" smtClean="0">
                <a:latin typeface="+mj-lt"/>
              </a:rPr>
              <a:t>”:</a:t>
            </a:r>
          </a:p>
          <a:p>
            <a:pPr lvl="1"/>
            <a:r>
              <a:rPr lang="es-MX" dirty="0">
                <a:latin typeface="+mj-lt"/>
              </a:rPr>
              <a:t>f</a:t>
            </a:r>
            <a:r>
              <a:rPr lang="es-MX" dirty="0" smtClean="0">
                <a:latin typeface="+mj-lt"/>
              </a:rPr>
              <a:t>loat3 c = </a:t>
            </a:r>
            <a:r>
              <a:rPr lang="es-MX" dirty="0" err="1" smtClean="0">
                <a:latin typeface="+mj-lt"/>
              </a:rPr>
              <a:t>color.rgb</a:t>
            </a:r>
            <a:r>
              <a:rPr lang="es-MX" dirty="0" smtClean="0">
                <a:latin typeface="+mj-lt"/>
              </a:rPr>
              <a:t>;</a:t>
            </a:r>
          </a:p>
          <a:p>
            <a:pPr lvl="1"/>
            <a:r>
              <a:rPr lang="es-MX" dirty="0">
                <a:latin typeface="+mj-lt"/>
              </a:rPr>
              <a:t>f</a:t>
            </a:r>
            <a:r>
              <a:rPr lang="es-MX" dirty="0" smtClean="0">
                <a:latin typeface="+mj-lt"/>
              </a:rPr>
              <a:t>oat3 c = </a:t>
            </a:r>
            <a:r>
              <a:rPr lang="es-MX" dirty="0" err="1" smtClean="0">
                <a:latin typeface="+mj-lt"/>
              </a:rPr>
              <a:t>color.xyz</a:t>
            </a:r>
            <a:r>
              <a:rPr lang="es-MX" dirty="0" smtClean="0">
                <a:latin typeface="+mj-lt"/>
              </a:rPr>
              <a:t>;</a:t>
            </a:r>
          </a:p>
          <a:p>
            <a:pPr lvl="1"/>
            <a:r>
              <a:rPr lang="es-MX" smtClean="0">
                <a:latin typeface="+mj-lt"/>
              </a:rPr>
              <a:t>float2 </a:t>
            </a:r>
            <a:r>
              <a:rPr lang="es-MX" dirty="0" smtClean="0">
                <a:latin typeface="+mj-lt"/>
              </a:rPr>
              <a:t>c = </a:t>
            </a:r>
            <a:r>
              <a:rPr lang="es-MX" dirty="0" err="1" smtClean="0">
                <a:latin typeface="+mj-lt"/>
              </a:rPr>
              <a:t>color.yx</a:t>
            </a:r>
            <a:r>
              <a:rPr lang="es-MX" dirty="0" smtClean="0">
                <a:latin typeface="+mj-lt"/>
              </a:rPr>
              <a:t>;</a:t>
            </a:r>
          </a:p>
          <a:p>
            <a:pPr lvl="1"/>
            <a:endParaRPr lang="es-MX" sz="2000" dirty="0">
              <a:latin typeface="+mj-lt"/>
            </a:endParaRPr>
          </a:p>
          <a:p>
            <a:pPr marL="219600" lvl="1" indent="0">
              <a:buNone/>
            </a:pPr>
            <a:r>
              <a:rPr lang="es-MX" sz="2000" dirty="0" err="1" smtClean="0">
                <a:latin typeface="+mj-lt"/>
              </a:rPr>
              <a:t>We</a:t>
            </a:r>
            <a:r>
              <a:rPr lang="es-MX" sz="2000" dirty="0" smtClean="0">
                <a:latin typeface="+mj-lt"/>
              </a:rPr>
              <a:t> </a:t>
            </a:r>
            <a:r>
              <a:rPr lang="es-MX" sz="2000" dirty="0" err="1" smtClean="0">
                <a:latin typeface="+mj-lt"/>
              </a:rPr>
              <a:t>operate</a:t>
            </a:r>
            <a:r>
              <a:rPr lang="es-MX" sz="2000" dirty="0" smtClean="0">
                <a:latin typeface="+mj-lt"/>
              </a:rPr>
              <a:t> in </a:t>
            </a:r>
            <a:r>
              <a:rPr lang="es-MX" sz="2000" dirty="0" err="1" smtClean="0">
                <a:latin typeface="+mj-lt"/>
              </a:rPr>
              <a:t>Parallel</a:t>
            </a:r>
            <a:r>
              <a:rPr lang="es-MX" sz="2000" dirty="0" smtClean="0">
                <a:latin typeface="+mj-lt"/>
              </a:rPr>
              <a:t>:</a:t>
            </a:r>
          </a:p>
          <a:p>
            <a:pPr marL="417600" lvl="2" indent="0">
              <a:buNone/>
            </a:pPr>
            <a:r>
              <a:rPr lang="es-MX" dirty="0">
                <a:latin typeface="+mj-lt"/>
              </a:rPr>
              <a:t>f</a:t>
            </a:r>
            <a:r>
              <a:rPr lang="es-MX" dirty="0" smtClean="0">
                <a:latin typeface="+mj-lt"/>
              </a:rPr>
              <a:t>loat3 a = float3(4.5, 2.2, 3.3);</a:t>
            </a:r>
          </a:p>
          <a:p>
            <a:pPr marL="417600" lvl="2" indent="0">
              <a:buNone/>
            </a:pPr>
            <a:r>
              <a:rPr lang="es-MX" dirty="0">
                <a:latin typeface="+mj-lt"/>
              </a:rPr>
              <a:t>f</a:t>
            </a:r>
            <a:r>
              <a:rPr lang="es-MX" dirty="0" smtClean="0">
                <a:latin typeface="+mj-lt"/>
              </a:rPr>
              <a:t>loat3 b = float3(2.5, 3.1, 1.4);</a:t>
            </a:r>
          </a:p>
          <a:p>
            <a:pPr marL="417600" lvl="2" indent="0">
              <a:buNone/>
            </a:pPr>
            <a:r>
              <a:rPr lang="es-MX" dirty="0">
                <a:latin typeface="+mj-lt"/>
              </a:rPr>
              <a:t>f</a:t>
            </a:r>
            <a:r>
              <a:rPr lang="es-MX" dirty="0" smtClean="0">
                <a:latin typeface="+mj-lt"/>
              </a:rPr>
              <a:t>loat3 c = a + b;</a:t>
            </a:r>
            <a:endParaRPr lang="es-MX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1171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>
                <a:latin typeface="+mj-lt"/>
              </a:rPr>
              <a:t>appdata_base</a:t>
            </a:r>
            <a:endParaRPr lang="en-US" dirty="0">
              <a:latin typeface="+mj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+mj-lt"/>
              </a:rPr>
              <a:t>struct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appdata_base</a:t>
            </a:r>
            <a:r>
              <a:rPr lang="en-US" dirty="0">
                <a:latin typeface="+mj-lt"/>
              </a:rPr>
              <a:t>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 smtClean="0">
                <a:latin typeface="+mj-lt"/>
              </a:rPr>
              <a:t>{ 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float4 </a:t>
            </a:r>
            <a:r>
              <a:rPr lang="en-US" dirty="0">
                <a:latin typeface="+mj-lt"/>
              </a:rPr>
              <a:t>vertex : POSITION; // The vertex position in model space.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float3 </a:t>
            </a:r>
            <a:r>
              <a:rPr lang="en-US" dirty="0">
                <a:latin typeface="+mj-lt"/>
              </a:rPr>
              <a:t>normal : NORMAL; // The vertex normal in model space.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float4 </a:t>
            </a:r>
            <a:r>
              <a:rPr lang="en-US" dirty="0" err="1">
                <a:latin typeface="+mj-lt"/>
              </a:rPr>
              <a:t>texcoord</a:t>
            </a:r>
            <a:r>
              <a:rPr lang="en-US" dirty="0">
                <a:latin typeface="+mj-lt"/>
              </a:rPr>
              <a:t> : TEXCOORD0; // The first UV coordinate.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 smtClean="0">
                <a:latin typeface="+mj-lt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7815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+mj-lt"/>
              </a:rPr>
              <a:t>appdata_full</a:t>
            </a:r>
            <a:endParaRPr lang="en-US" dirty="0">
              <a:latin typeface="+mj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+mj-lt"/>
              </a:rPr>
              <a:t>struct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appdata_full</a:t>
            </a:r>
            <a:r>
              <a:rPr lang="en-US" dirty="0">
                <a:latin typeface="+mj-lt"/>
              </a:rPr>
              <a:t>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 smtClean="0">
                <a:latin typeface="+mj-lt"/>
              </a:rPr>
              <a:t>{ 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float4 </a:t>
            </a:r>
            <a:r>
              <a:rPr lang="en-US" dirty="0">
                <a:latin typeface="+mj-lt"/>
              </a:rPr>
              <a:t>vertex : POSITION; // The vertex position in model space.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float3 </a:t>
            </a:r>
            <a:r>
              <a:rPr lang="en-US" dirty="0">
                <a:latin typeface="+mj-lt"/>
              </a:rPr>
              <a:t>normal : NORMAL; // The vertex normal in model space.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float4 </a:t>
            </a:r>
            <a:r>
              <a:rPr lang="en-US" dirty="0" err="1">
                <a:latin typeface="+mj-lt"/>
              </a:rPr>
              <a:t>texcoord</a:t>
            </a:r>
            <a:r>
              <a:rPr lang="en-US" dirty="0">
                <a:latin typeface="+mj-lt"/>
              </a:rPr>
              <a:t> : TEXCOORD0; // The first UV coordinate.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float4 </a:t>
            </a:r>
            <a:r>
              <a:rPr lang="en-US" dirty="0">
                <a:latin typeface="+mj-lt"/>
              </a:rPr>
              <a:t>texcoord1 : TEXCOORD1; // The second UV coordinate.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float4 </a:t>
            </a:r>
            <a:r>
              <a:rPr lang="en-US" dirty="0">
                <a:latin typeface="+mj-lt"/>
              </a:rPr>
              <a:t>tangent : TANGENT; // The tangent vector in Model Space.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float4 </a:t>
            </a:r>
            <a:r>
              <a:rPr lang="en-US" dirty="0">
                <a:latin typeface="+mj-lt"/>
              </a:rPr>
              <a:t>color : COLOR; // Per-vertex color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 smtClean="0">
                <a:latin typeface="+mj-lt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2406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+mj-lt"/>
              </a:rPr>
              <a:t>SurfaceOutput</a:t>
            </a:r>
            <a:endParaRPr lang="en-US" dirty="0">
              <a:latin typeface="+mj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+mj-lt"/>
              </a:rPr>
              <a:t>struct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SurfaceOutput</a:t>
            </a:r>
            <a:r>
              <a:rPr lang="en-US" dirty="0">
                <a:latin typeface="+mj-lt"/>
              </a:rPr>
              <a:t> 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dirty="0" smtClean="0">
                <a:latin typeface="+mj-lt"/>
              </a:rPr>
              <a:t>{ 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half3 </a:t>
            </a:r>
            <a:r>
              <a:rPr lang="en-US" dirty="0">
                <a:latin typeface="+mj-lt"/>
              </a:rPr>
              <a:t>Albedo</a:t>
            </a:r>
            <a:r>
              <a:rPr lang="en-US" dirty="0" smtClean="0">
                <a:latin typeface="+mj-lt"/>
              </a:rPr>
              <a:t>; //Just the diffuse color. 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half3 </a:t>
            </a:r>
            <a:r>
              <a:rPr lang="en-US" dirty="0">
                <a:latin typeface="+mj-lt"/>
              </a:rPr>
              <a:t>Normal; </a:t>
            </a:r>
            <a:r>
              <a:rPr lang="en-US" dirty="0" smtClean="0">
                <a:latin typeface="+mj-lt"/>
              </a:rPr>
              <a:t> //Tangent space normal, if written.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half3 </a:t>
            </a:r>
            <a:r>
              <a:rPr lang="en-US" dirty="0">
                <a:latin typeface="+mj-lt"/>
              </a:rPr>
              <a:t>Emission; </a:t>
            </a:r>
            <a:r>
              <a:rPr lang="en-US" dirty="0" smtClean="0">
                <a:latin typeface="+mj-lt"/>
              </a:rPr>
              <a:t>//Emission value in 0..1 range.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half </a:t>
            </a:r>
            <a:r>
              <a:rPr lang="en-US" dirty="0">
                <a:latin typeface="+mj-lt"/>
              </a:rPr>
              <a:t>Specular; </a:t>
            </a:r>
            <a:r>
              <a:rPr lang="en-US" dirty="0" smtClean="0">
                <a:latin typeface="+mj-lt"/>
              </a:rPr>
              <a:t> //Specular power in 0..1 range.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half </a:t>
            </a:r>
            <a:r>
              <a:rPr lang="en-US" dirty="0">
                <a:latin typeface="+mj-lt"/>
              </a:rPr>
              <a:t>Gloss; </a:t>
            </a:r>
            <a:r>
              <a:rPr lang="en-US" dirty="0" smtClean="0">
                <a:latin typeface="+mj-lt"/>
              </a:rPr>
              <a:t> //Specular intensity.</a:t>
            </a: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half </a:t>
            </a:r>
            <a:r>
              <a:rPr lang="en-US" dirty="0">
                <a:latin typeface="+mj-lt"/>
              </a:rPr>
              <a:t>Alpha; </a:t>
            </a:r>
            <a:r>
              <a:rPr lang="en-US" dirty="0" smtClean="0">
                <a:latin typeface="+mj-lt"/>
              </a:rPr>
              <a:t>//Alpha value for transparency.</a:t>
            </a:r>
          </a:p>
          <a:p>
            <a:pPr marL="0" indent="0">
              <a:buNone/>
            </a:pPr>
            <a:r>
              <a:rPr lang="en-US" dirty="0" smtClean="0">
                <a:latin typeface="+mj-lt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85691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+mj-lt"/>
              </a:rPr>
              <a:t>References</a:t>
            </a:r>
            <a:endParaRPr lang="en-GB" dirty="0">
              <a:latin typeface="+mj-l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000" dirty="0" smtClean="0">
                <a:latin typeface="+mj-lt"/>
              </a:rPr>
              <a:t>Slides and demo Project</a:t>
            </a:r>
            <a:r>
              <a:rPr lang="en-GB" sz="2000" dirty="0">
                <a:latin typeface="+mj-lt"/>
              </a:rPr>
              <a:t>: </a:t>
            </a:r>
            <a:endParaRPr lang="en-GB" sz="2000" dirty="0" smtClean="0">
              <a:latin typeface="+mj-lt"/>
            </a:endParaRPr>
          </a:p>
          <a:p>
            <a:pPr lvl="1"/>
            <a:r>
              <a:rPr lang="en-GB" dirty="0">
                <a:latin typeface="+mj-lt"/>
                <a:hlinkClick r:id="rId3"/>
              </a:rPr>
              <a:t>https://</a:t>
            </a:r>
            <a:r>
              <a:rPr lang="en-GB" dirty="0" smtClean="0">
                <a:latin typeface="+mj-lt"/>
                <a:hlinkClick r:id="rId3"/>
              </a:rPr>
              <a:t>github.com/ArturoNereu/ShaderProgramming_101</a:t>
            </a:r>
            <a:endParaRPr lang="en-GB" dirty="0" smtClean="0">
              <a:latin typeface="+mj-lt"/>
            </a:endParaRPr>
          </a:p>
          <a:p>
            <a:pPr lvl="1"/>
            <a:endParaRPr lang="en-GB" dirty="0">
              <a:latin typeface="+mj-lt"/>
            </a:endParaRPr>
          </a:p>
          <a:p>
            <a:r>
              <a:rPr lang="en-GB" sz="2000" dirty="0" err="1" smtClean="0">
                <a:latin typeface="+mj-lt"/>
              </a:rPr>
              <a:t>Shader</a:t>
            </a:r>
            <a:r>
              <a:rPr lang="en-GB" sz="2000" dirty="0" smtClean="0">
                <a:latin typeface="+mj-lt"/>
              </a:rPr>
              <a:t> Programming online course: </a:t>
            </a:r>
          </a:p>
          <a:p>
            <a:pPr lvl="1"/>
            <a:r>
              <a:rPr lang="en-GB" dirty="0">
                <a:latin typeface="+mj-lt"/>
                <a:hlinkClick r:id="rId4"/>
              </a:rPr>
              <a:t>http://</a:t>
            </a:r>
            <a:r>
              <a:rPr lang="en-GB" dirty="0" smtClean="0">
                <a:latin typeface="+mj-lt"/>
                <a:hlinkClick r:id="rId4"/>
              </a:rPr>
              <a:t>cvgshader.teachable.com/courses/shader-development-using-unity-5</a:t>
            </a:r>
            <a:endParaRPr lang="en-GB" dirty="0" smtClean="0">
              <a:latin typeface="+mj-lt"/>
            </a:endParaRPr>
          </a:p>
          <a:p>
            <a:pPr marL="435600" lvl="2" indent="0">
              <a:buNone/>
            </a:pPr>
            <a:endParaRPr lang="en-GB" dirty="0" smtClean="0">
              <a:latin typeface="+mj-lt"/>
            </a:endParaRPr>
          </a:p>
          <a:p>
            <a:pPr marL="303750" indent="-285750"/>
            <a:r>
              <a:rPr lang="en-GB" sz="2000" dirty="0" smtClean="0">
                <a:latin typeface="+mj-lt"/>
              </a:rPr>
              <a:t>Making Stuff Look Good in Videogames:</a:t>
            </a:r>
          </a:p>
          <a:p>
            <a:pPr marL="523350" lvl="1" indent="-285750"/>
            <a:r>
              <a:rPr lang="en-GB" dirty="0">
                <a:latin typeface="+mj-lt"/>
              </a:rPr>
              <a:t>https://www.youtube.com/channel/UCEklP9iLcpExB8vp_fWQseg</a:t>
            </a:r>
          </a:p>
          <a:p>
            <a:endParaRPr lang="en-GB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5450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884" y="1480257"/>
            <a:ext cx="8362030" cy="2182986"/>
          </a:xfrm>
        </p:spPr>
        <p:txBody>
          <a:bodyPr/>
          <a:lstStyle/>
          <a:p>
            <a:r>
              <a:rPr lang="en-GB" sz="4000" dirty="0" smtClean="0">
                <a:latin typeface="+mj-lt"/>
              </a:rPr>
              <a:t>Introduction to </a:t>
            </a:r>
            <a:r>
              <a:rPr lang="en-GB" sz="4000" dirty="0" err="1" smtClean="0">
                <a:latin typeface="+mj-lt"/>
              </a:rPr>
              <a:t>Shader</a:t>
            </a:r>
            <a:r>
              <a:rPr lang="en-GB" sz="4000" dirty="0" smtClean="0">
                <a:latin typeface="+mj-lt"/>
              </a:rPr>
              <a:t> Programming</a:t>
            </a:r>
            <a:endParaRPr lang="en-GB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7389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+mj-lt"/>
              </a:rPr>
              <a:t>References</a:t>
            </a:r>
            <a:endParaRPr lang="en-GB" dirty="0">
              <a:latin typeface="+mj-l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sz="2000" dirty="0" smtClean="0">
                <a:latin typeface="+mj-lt"/>
              </a:rPr>
              <a:t>Alan </a:t>
            </a:r>
            <a:r>
              <a:rPr lang="en-GB" sz="2000" dirty="0" err="1" smtClean="0">
                <a:latin typeface="+mj-lt"/>
              </a:rPr>
              <a:t>Zucconi’s</a:t>
            </a:r>
            <a:r>
              <a:rPr lang="en-GB" sz="2000" dirty="0" smtClean="0">
                <a:latin typeface="+mj-lt"/>
              </a:rPr>
              <a:t> </a:t>
            </a:r>
            <a:r>
              <a:rPr lang="en-GB" sz="2000" dirty="0" err="1" smtClean="0">
                <a:latin typeface="+mj-lt"/>
              </a:rPr>
              <a:t>Shaders</a:t>
            </a:r>
            <a:r>
              <a:rPr lang="en-GB" sz="2000" dirty="0" smtClean="0">
                <a:latin typeface="+mj-lt"/>
              </a:rPr>
              <a:t> Tutorials: </a:t>
            </a:r>
          </a:p>
          <a:p>
            <a:pPr lvl="1"/>
            <a:r>
              <a:rPr lang="en-GB" dirty="0">
                <a:latin typeface="+mj-lt"/>
              </a:rPr>
              <a:t>http://</a:t>
            </a:r>
            <a:r>
              <a:rPr lang="en-GB" dirty="0" smtClean="0">
                <a:latin typeface="+mj-lt"/>
              </a:rPr>
              <a:t>www.alanzucconi.com/2015/06/10/a-gentle-introduction-to-shaders-in-unity3d/</a:t>
            </a:r>
          </a:p>
          <a:p>
            <a:pPr lvl="1"/>
            <a:endParaRPr lang="en-GB" dirty="0">
              <a:latin typeface="+mj-lt"/>
            </a:endParaRPr>
          </a:p>
          <a:p>
            <a:r>
              <a:rPr lang="en-GB" sz="2000" dirty="0" smtClean="0">
                <a:latin typeface="+mj-lt"/>
              </a:rPr>
              <a:t>Gerardo </a:t>
            </a:r>
            <a:r>
              <a:rPr lang="en-GB" sz="2000" dirty="0" err="1" smtClean="0">
                <a:latin typeface="+mj-lt"/>
              </a:rPr>
              <a:t>Horvilleur</a:t>
            </a:r>
            <a:r>
              <a:rPr lang="en-GB" sz="2000" dirty="0" smtClean="0">
                <a:latin typeface="+mj-lt"/>
              </a:rPr>
              <a:t> on </a:t>
            </a:r>
            <a:r>
              <a:rPr lang="en-GB" sz="2000" dirty="0" err="1" smtClean="0">
                <a:latin typeface="+mj-lt"/>
              </a:rPr>
              <a:t>Shaders</a:t>
            </a:r>
            <a:r>
              <a:rPr lang="en-GB" sz="2000" dirty="0" smtClean="0">
                <a:latin typeface="+mj-lt"/>
              </a:rPr>
              <a:t> (Spanish):</a:t>
            </a:r>
          </a:p>
          <a:p>
            <a:pPr lvl="1"/>
            <a:r>
              <a:rPr lang="en-GB" dirty="0">
                <a:latin typeface="+mj-lt"/>
              </a:rPr>
              <a:t>https://</a:t>
            </a:r>
            <a:r>
              <a:rPr lang="en-GB" dirty="0" smtClean="0">
                <a:latin typeface="+mj-lt"/>
              </a:rPr>
              <a:t>www.youtube.com/watch?v=vaiyuVlZuCk</a:t>
            </a:r>
          </a:p>
          <a:p>
            <a:pPr marL="219600" lvl="1" indent="0">
              <a:buNone/>
            </a:pPr>
            <a:endParaRPr lang="en-GB" dirty="0"/>
          </a:p>
          <a:p>
            <a:r>
              <a:rPr lang="en-GB" sz="2000" dirty="0" err="1">
                <a:latin typeface="+mj-lt"/>
              </a:rPr>
              <a:t>Shadertoy</a:t>
            </a:r>
            <a:r>
              <a:rPr lang="en-GB" sz="2000" dirty="0">
                <a:latin typeface="+mj-lt"/>
              </a:rPr>
              <a:t>:</a:t>
            </a:r>
          </a:p>
          <a:p>
            <a:pPr marL="435600" lvl="2" indent="0">
              <a:buNone/>
            </a:pPr>
            <a:r>
              <a:rPr lang="en-GB" dirty="0">
                <a:latin typeface="+mj-lt"/>
              </a:rPr>
              <a:t>http://shadertoy.com</a:t>
            </a:r>
          </a:p>
          <a:p>
            <a:pPr lvl="1"/>
            <a:endParaRPr lang="en-GB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9976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 smtClean="0">
                <a:latin typeface="+mj-lt"/>
              </a:rPr>
              <a:t>Q &amp; A</a:t>
            </a:r>
            <a:endParaRPr lang="en-GB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569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おおきに </a:t>
            </a:r>
            <a:r>
              <a:rPr lang="en-US" altLang="ja-JP" dirty="0"/>
              <a:t>!!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510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800"/>
              </a:lnSpc>
            </a:pPr>
            <a:r>
              <a:rPr lang="en-US" b="0" dirty="0" smtClean="0"/>
              <a:t>Arturo</a:t>
            </a:r>
            <a:r>
              <a:rPr lang="da-DK" b="0" dirty="0" smtClean="0"/>
              <a:t> Núñez</a:t>
            </a:r>
            <a:br>
              <a:rPr lang="da-DK" b="0" dirty="0" smtClean="0"/>
            </a:br>
            <a:r>
              <a:rPr lang="da-DK" sz="2800" b="0" dirty="0" smtClean="0">
                <a:latin typeface="+mj-lt"/>
              </a:rPr>
              <a:t>Product Evangelist, Unity Technologies</a:t>
            </a:r>
            <a:r>
              <a:rPr lang="da-DK" sz="3200" b="0" dirty="0" smtClean="0">
                <a:latin typeface="+mj-lt"/>
              </a:rPr>
              <a:t/>
            </a:r>
            <a:br>
              <a:rPr lang="da-DK" sz="3200" b="0" dirty="0" smtClean="0">
                <a:latin typeface="+mj-lt"/>
              </a:rPr>
            </a:br>
            <a:r>
              <a:rPr lang="da-DK" sz="2400" b="0" dirty="0" smtClean="0">
                <a:latin typeface="+mj-lt"/>
              </a:rPr>
              <a:t>@ArturoNereu</a:t>
            </a:r>
            <a:endParaRPr lang="da-DK" sz="2400" b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950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60995" y="1330057"/>
            <a:ext cx="3478152" cy="871073"/>
          </a:xfrm>
        </p:spPr>
        <p:txBody>
          <a:bodyPr/>
          <a:lstStyle/>
          <a:p>
            <a:r>
              <a:rPr lang="en-GB" sz="4800" dirty="0" err="1" smtClean="0">
                <a:latin typeface="+mj-lt"/>
              </a:rPr>
              <a:t>Shader</a:t>
            </a:r>
            <a:endParaRPr lang="en-GB" sz="4800" dirty="0">
              <a:latin typeface="+mj-l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50632" y="1807612"/>
            <a:ext cx="7740000" cy="1586019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sz="3200" dirty="0" smtClean="0">
                <a:latin typeface="+mj-lt"/>
              </a:rPr>
              <a:t>A set of instructions that runs on the GPU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844" y="3094075"/>
            <a:ext cx="1333575" cy="13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8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ssShad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6494" y="143301"/>
            <a:ext cx="8342604" cy="43451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422702" y="4189914"/>
            <a:ext cx="1935739" cy="2956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s-MX" dirty="0" err="1" smtClean="0">
                <a:solidFill>
                  <a:schemeClr val="bg1"/>
                </a:solidFill>
              </a:rPr>
              <a:t>DirectX</a:t>
            </a:r>
            <a:r>
              <a:rPr lang="es-MX" dirty="0" smtClean="0">
                <a:solidFill>
                  <a:schemeClr val="bg1"/>
                </a:solidFill>
              </a:rPr>
              <a:t> 11 </a:t>
            </a:r>
            <a:r>
              <a:rPr lang="es-MX" dirty="0" err="1" smtClean="0">
                <a:solidFill>
                  <a:schemeClr val="bg1"/>
                </a:solidFill>
              </a:rPr>
              <a:t>Grass</a:t>
            </a:r>
            <a:r>
              <a:rPr lang="es-MX" dirty="0" smtClean="0">
                <a:solidFill>
                  <a:schemeClr val="bg1"/>
                </a:solidFill>
              </a:rPr>
              <a:t> </a:t>
            </a:r>
            <a:r>
              <a:rPr lang="es-MX" dirty="0" err="1" smtClean="0">
                <a:solidFill>
                  <a:schemeClr val="bg1"/>
                </a:solidFill>
              </a:rPr>
              <a:t>Shader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29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amDissolv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8028" y="68238"/>
            <a:ext cx="7460413" cy="44173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688428" y="4189914"/>
            <a:ext cx="1670013" cy="2956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s-MX" dirty="0" err="1" smtClean="0">
                <a:solidFill>
                  <a:schemeClr val="bg1"/>
                </a:solidFill>
              </a:rPr>
              <a:t>Amplify</a:t>
            </a:r>
            <a:r>
              <a:rPr lang="es-MX" dirty="0" smtClean="0">
                <a:solidFill>
                  <a:schemeClr val="bg1"/>
                </a:solidFill>
              </a:rPr>
              <a:t> </a:t>
            </a:r>
            <a:r>
              <a:rPr lang="es-MX" dirty="0" err="1" smtClean="0">
                <a:solidFill>
                  <a:schemeClr val="bg1"/>
                </a:solidFill>
              </a:rPr>
              <a:t>Shader</a:t>
            </a:r>
            <a:r>
              <a:rPr lang="es-MX" dirty="0" smtClean="0">
                <a:solidFill>
                  <a:schemeClr val="bg1"/>
                </a:solidFill>
              </a:rPr>
              <a:t> Editor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873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The Rendering Pipeline</a:t>
            </a:r>
            <a:endParaRPr lang="en-US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042" y="1053004"/>
            <a:ext cx="4273344" cy="37309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32525" y="4825538"/>
            <a:ext cx="4688378" cy="27016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http://fragmentbuffer.com/gpu-performance-for-game-artists/</a:t>
            </a:r>
            <a:endParaRPr lang="en-US" sz="135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93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Types of </a:t>
            </a:r>
            <a:r>
              <a:rPr lang="en-US" dirty="0" err="1" smtClean="0">
                <a:latin typeface="+mj-lt"/>
              </a:rPr>
              <a:t>Shaders</a:t>
            </a:r>
            <a:endParaRPr lang="en-US" dirty="0">
              <a:latin typeface="+mj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400" dirty="0" smtClean="0">
                <a:latin typeface="+mj-lt"/>
              </a:rPr>
              <a:t>Vertex </a:t>
            </a:r>
            <a:r>
              <a:rPr lang="en-US" sz="2400" dirty="0" err="1" smtClean="0">
                <a:latin typeface="+mj-lt"/>
              </a:rPr>
              <a:t>Shaders</a:t>
            </a:r>
            <a:endParaRPr lang="en-US" sz="2400" dirty="0" smtClean="0">
              <a:latin typeface="+mj-lt"/>
            </a:endParaRPr>
          </a:p>
          <a:p>
            <a:pPr marL="0" indent="0">
              <a:buNone/>
            </a:pPr>
            <a:endParaRPr lang="en-US" sz="2400" dirty="0" smtClean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Fragment </a:t>
            </a:r>
            <a:r>
              <a:rPr lang="en-US" sz="2400" dirty="0" err="1" smtClean="0">
                <a:latin typeface="+mj-lt"/>
              </a:rPr>
              <a:t>Shaders</a:t>
            </a:r>
            <a:endParaRPr lang="en-US" sz="2400" dirty="0" smtClean="0">
              <a:latin typeface="+mj-lt"/>
            </a:endParaRPr>
          </a:p>
          <a:p>
            <a:pPr marL="0" indent="0">
              <a:buNone/>
            </a:pPr>
            <a:endParaRPr lang="en-US" sz="2400" dirty="0" smtClean="0">
              <a:latin typeface="+mj-lt"/>
            </a:endParaRPr>
          </a:p>
          <a:p>
            <a:r>
              <a:rPr lang="es-MX" sz="2400" dirty="0" smtClean="0">
                <a:latin typeface="+mj-lt"/>
              </a:rPr>
              <a:t>Surface </a:t>
            </a:r>
            <a:r>
              <a:rPr lang="es-MX" sz="2400" dirty="0" err="1" smtClean="0">
                <a:latin typeface="+mj-lt"/>
              </a:rPr>
              <a:t>Shaders</a:t>
            </a:r>
            <a:endParaRPr lang="es-MX" sz="2400" dirty="0">
              <a:latin typeface="+mj-lt"/>
            </a:endParaRPr>
          </a:p>
          <a:p>
            <a:endParaRPr lang="es-MX" sz="2400" dirty="0" smtClean="0">
              <a:latin typeface="+mj-lt"/>
            </a:endParaRPr>
          </a:p>
          <a:p>
            <a:r>
              <a:rPr lang="es-MX" sz="2400" dirty="0" smtClean="0">
                <a:latin typeface="+mj-lt"/>
              </a:rPr>
              <a:t>More…</a:t>
            </a:r>
            <a:endParaRPr lang="en-US" sz="24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433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The Vertex </a:t>
            </a:r>
            <a:r>
              <a:rPr lang="en-US" dirty="0" err="1" smtClean="0">
                <a:latin typeface="+mj-lt"/>
              </a:rPr>
              <a:t>Shader</a:t>
            </a:r>
            <a:endParaRPr lang="en-US" dirty="0">
              <a:latin typeface="+mj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MX" dirty="0" smtClean="0">
                <a:latin typeface="+mj-lt"/>
              </a:rPr>
              <a:t>Input</a:t>
            </a:r>
          </a:p>
          <a:p>
            <a:pPr lvl="1"/>
            <a:r>
              <a:rPr lang="es-MX" dirty="0" err="1" smtClean="0">
                <a:latin typeface="+mj-lt"/>
              </a:rPr>
              <a:t>Multiple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vertices</a:t>
            </a:r>
            <a:r>
              <a:rPr lang="es-MX" dirty="0" smtClean="0">
                <a:latin typeface="+mj-lt"/>
              </a:rPr>
              <a:t>: position, normal, color</a:t>
            </a:r>
          </a:p>
          <a:p>
            <a:pPr lvl="1"/>
            <a:endParaRPr lang="es-MX" dirty="0">
              <a:latin typeface="+mj-lt"/>
            </a:endParaRPr>
          </a:p>
          <a:p>
            <a:pPr lvl="1"/>
            <a:endParaRPr lang="es-MX" dirty="0">
              <a:latin typeface="+mj-lt"/>
            </a:endParaRPr>
          </a:p>
          <a:p>
            <a:r>
              <a:rPr lang="es-MX" dirty="0" smtClean="0">
                <a:latin typeface="+mj-lt"/>
              </a:rPr>
              <a:t>Output</a:t>
            </a:r>
          </a:p>
          <a:p>
            <a:pPr lvl="1"/>
            <a:r>
              <a:rPr lang="es-MX" dirty="0" smtClean="0">
                <a:latin typeface="+mj-lt"/>
              </a:rPr>
              <a:t>New Position</a:t>
            </a:r>
          </a:p>
          <a:p>
            <a:pPr lvl="1"/>
            <a:r>
              <a:rPr lang="es-MX" dirty="0" err="1" smtClean="0">
                <a:latin typeface="+mj-lt"/>
              </a:rPr>
              <a:t>Other</a:t>
            </a:r>
            <a:r>
              <a:rPr lang="es-MX" dirty="0" smtClean="0">
                <a:latin typeface="+mj-lt"/>
              </a:rPr>
              <a:t> </a:t>
            </a:r>
            <a:r>
              <a:rPr lang="es-MX" dirty="0" err="1" smtClean="0">
                <a:latin typeface="+mj-lt"/>
              </a:rPr>
              <a:t>Information</a:t>
            </a:r>
            <a:endParaRPr lang="es-MX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8819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ite17-tokyo-powerpoint-template">
  <a:themeElements>
    <a:clrScheme name="Brugerdefineret 2">
      <a:dk1>
        <a:srgbClr val="002834"/>
      </a:dk1>
      <a:lt1>
        <a:srgbClr val="FFFFFF"/>
      </a:lt1>
      <a:dk2>
        <a:srgbClr val="5A5A5D"/>
      </a:dk2>
      <a:lt2>
        <a:srgbClr val="ECEFF1"/>
      </a:lt2>
      <a:accent1>
        <a:srgbClr val="2196F3"/>
      </a:accent1>
      <a:accent2>
        <a:srgbClr val="009688"/>
      </a:accent2>
      <a:accent3>
        <a:srgbClr val="FFEB3B"/>
      </a:accent3>
      <a:accent4>
        <a:srgbClr val="FF9800"/>
      </a:accent4>
      <a:accent5>
        <a:srgbClr val="E91E63"/>
      </a:accent5>
      <a:accent6>
        <a:srgbClr val="9C27B0"/>
      </a:accent6>
      <a:hlink>
        <a:srgbClr val="00BCD5"/>
      </a:hlink>
      <a:folHlink>
        <a:srgbClr val="FF00FF"/>
      </a:folHlink>
    </a:clrScheme>
    <a:fontScheme name="Roboto Thin &amp; Light">
      <a:majorFont>
        <a:latin typeface="Roboto Thin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72000" tIns="72000" rIns="72000" bIns="72000" rtlCol="0" anchor="ctr"/>
      <a:lstStyle>
        <a:defPPr algn="ctr">
          <a:lnSpc>
            <a:spcPct val="150000"/>
          </a:lnSpc>
          <a:defRPr noProof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lnSpc>
            <a:spcPct val="150000"/>
          </a:lnSpc>
          <a:defRPr sz="1350" dirty="0" err="1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nite17-tokyo-powerpoint-template-dark" id="{E92AC4E6-75A6-0C4D-84AD-AFB94E820442}" vid="{B8224B8E-3068-454A-8780-11EEF2C1F0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oboto Thin &amp; Light">
      <a:majorFont>
        <a:latin typeface="Roboto Thin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o Thin &amp; Light">
      <a:majorFont>
        <a:latin typeface="Roboto Thin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Unite17-tokyo-powerpoint-template-dark</Template>
  <TotalTime>0</TotalTime>
  <Words>1254</Words>
  <Application>Microsoft Office PowerPoint</Application>
  <PresentationFormat>On-screen Show (16:9)</PresentationFormat>
  <Paragraphs>183</Paragraphs>
  <Slides>22</Slides>
  <Notes>21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Noto Sans CJK JP Bold</vt:lpstr>
      <vt:lpstr>Roboto</vt:lpstr>
      <vt:lpstr>Roboto Light</vt:lpstr>
      <vt:lpstr>Roboto Thin</vt:lpstr>
      <vt:lpstr>Unite17-tokyo-powerpoint-template</vt:lpstr>
      <vt:lpstr>PowerPoint Presentation</vt:lpstr>
      <vt:lpstr>Introduction to Shader Programming</vt:lpstr>
      <vt:lpstr>Arturo Núñez Product Evangelist, Unity Technologies @ArturoNereu</vt:lpstr>
      <vt:lpstr>Shader</vt:lpstr>
      <vt:lpstr>PowerPoint Presentation</vt:lpstr>
      <vt:lpstr>PowerPoint Presentation</vt:lpstr>
      <vt:lpstr>The Rendering Pipeline</vt:lpstr>
      <vt:lpstr>Types of Shaders</vt:lpstr>
      <vt:lpstr>The Vertex Shader</vt:lpstr>
      <vt:lpstr>The Fragment Shader</vt:lpstr>
      <vt:lpstr>The Surface Shader</vt:lpstr>
      <vt:lpstr>A Basic Shader</vt:lpstr>
      <vt:lpstr>We program our shaders using…</vt:lpstr>
      <vt:lpstr>CG</vt:lpstr>
      <vt:lpstr>CG</vt:lpstr>
      <vt:lpstr>appdata_base</vt:lpstr>
      <vt:lpstr>appdata_full</vt:lpstr>
      <vt:lpstr>SurfaceOutput</vt:lpstr>
      <vt:lpstr>References</vt:lpstr>
      <vt:lpstr>References</vt:lpstr>
      <vt:lpstr>Q &amp; A</vt:lpstr>
      <vt:lpstr>おおきに 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2017-03-30T07:45:26Z</dcterms:created>
  <dcterms:modified xsi:type="dcterms:W3CDTF">2017-05-07T07:36:40Z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">
    <vt:lpwstr>en-GB</vt:lpwstr>
  </property>
</Properties>
</file>

<file path=docProps/thumbnail.jpeg>
</file>